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handoutMasterIdLst>
    <p:handoutMasterId r:id="rId20"/>
  </p:handoutMasterIdLst>
  <p:sldIdLst>
    <p:sldId id="303" r:id="rId3"/>
    <p:sldId id="346" r:id="rId4"/>
    <p:sldId id="353" r:id="rId5"/>
    <p:sldId id="354" r:id="rId6"/>
    <p:sldId id="345" r:id="rId7"/>
    <p:sldId id="338" r:id="rId8"/>
    <p:sldId id="339" r:id="rId9"/>
    <p:sldId id="335" r:id="rId10"/>
    <p:sldId id="336" r:id="rId11"/>
    <p:sldId id="347" r:id="rId12"/>
    <p:sldId id="342" r:id="rId13"/>
    <p:sldId id="348" r:id="rId14"/>
    <p:sldId id="343" r:id="rId15"/>
    <p:sldId id="351" r:id="rId16"/>
    <p:sldId id="352" r:id="rId17"/>
    <p:sldId id="267"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9C9"/>
    <a:srgbClr val="FFBC5B"/>
    <a:srgbClr val="4A6B8D"/>
    <a:srgbClr val="828689"/>
    <a:srgbClr val="3C3C3C"/>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41" autoAdjust="0"/>
  </p:normalViewPr>
  <p:slideViewPr>
    <p:cSldViewPr>
      <p:cViewPr varScale="1">
        <p:scale>
          <a:sx n="96" d="100"/>
          <a:sy n="96" d="100"/>
        </p:scale>
        <p:origin x="1051" y="72"/>
      </p:cViewPr>
      <p:guideLst>
        <p:guide orient="horz" pos="1620"/>
        <p:guide pos="2880"/>
      </p:guideLst>
    </p:cSldViewPr>
  </p:slideViewPr>
  <p:notesTextViewPr>
    <p:cViewPr>
      <p:scale>
        <a:sx n="1" d="1"/>
        <a:sy n="1" d="1"/>
      </p:scale>
      <p:origin x="0" y="0"/>
    </p:cViewPr>
  </p:notesTextViewPr>
  <p:notesViewPr>
    <p:cSldViewPr>
      <p:cViewPr varScale="1">
        <p:scale>
          <a:sx n="89" d="100"/>
          <a:sy n="89" d="100"/>
        </p:scale>
        <p:origin x="-228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163ED4EB-593A-4D01-A2D8-D2917BF67A63}" type="datetimeFigureOut">
              <a:rPr lang="en-GB" smtClean="0"/>
              <a:t>08/02/2018</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754E5B0-FC70-4D41-9F1E-71EBB80EEEAA}" type="slidenum">
              <a:rPr lang="en-GB" smtClean="0"/>
              <a:t>‹#›</a:t>
            </a:fld>
            <a:endParaRPr lang="en-GB"/>
          </a:p>
        </p:txBody>
      </p:sp>
    </p:spTree>
    <p:extLst>
      <p:ext uri="{BB962C8B-B14F-4D97-AF65-F5344CB8AC3E}">
        <p14:creationId xmlns:p14="http://schemas.microsoft.com/office/powerpoint/2010/main" val="2343053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DCD4657-FE7A-40EC-A519-6D08E67E6336}" type="datetimeFigureOut">
              <a:rPr lang="en-GB" smtClean="0"/>
              <a:t>08/02/2018</a:t>
            </a:fld>
            <a:endParaRPr lang="en-GB"/>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52FD4B1-30B5-43B2-9156-2EAE2278D3B0}" type="slidenum">
              <a:rPr lang="en-GB" smtClean="0"/>
              <a:t>‹#›</a:t>
            </a:fld>
            <a:endParaRPr lang="en-GB"/>
          </a:p>
        </p:txBody>
      </p:sp>
    </p:spTree>
    <p:extLst>
      <p:ext uri="{BB962C8B-B14F-4D97-AF65-F5344CB8AC3E}">
        <p14:creationId xmlns:p14="http://schemas.microsoft.com/office/powerpoint/2010/main" val="411296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2FD4B1-30B5-43B2-9156-2EAE2278D3B0}" type="slidenum">
              <a:rPr lang="en-GB" smtClean="0"/>
              <a:t>1</a:t>
            </a:fld>
            <a:endParaRPr lang="en-GB"/>
          </a:p>
        </p:txBody>
      </p:sp>
    </p:spTree>
    <p:extLst>
      <p:ext uri="{BB962C8B-B14F-4D97-AF65-F5344CB8AC3E}">
        <p14:creationId xmlns:p14="http://schemas.microsoft.com/office/powerpoint/2010/main" val="35226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2FD4B1-30B5-43B2-9156-2EAE2278D3B0}" type="slidenum">
              <a:rPr lang="en-GB" smtClean="0"/>
              <a:t>16</a:t>
            </a:fld>
            <a:endParaRPr lang="en-GB"/>
          </a:p>
        </p:txBody>
      </p:sp>
    </p:spTree>
    <p:extLst>
      <p:ext uri="{BB962C8B-B14F-4D97-AF65-F5344CB8AC3E}">
        <p14:creationId xmlns:p14="http://schemas.microsoft.com/office/powerpoint/2010/main" val="19560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46ED8F-BAC6-404A-A183-B9CF09977E87}" type="datetime1">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222781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F25B25-696B-4D4A-B42C-10A8E64D1A1D}" type="datetime1">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277894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0EDFDA-760D-4E3B-A78D-80DCC399F374}" type="datetime1">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290578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46ED8F-BAC6-404A-A183-B9CF09977E87}"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201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41A736-61FC-401E-8520-054DC0DC44D1}"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160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897490-A57E-4381-8B0A-67991651BE34}"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1972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73E8E9-91CE-4BA8-A758-984BFF1E38DB}" type="datetime1">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047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1032C2-1147-4CF6-AFA2-68C4635FE04E}" type="datetime1">
              <a:rPr lang="en-GB" smtClean="0">
                <a:solidFill>
                  <a:prstClr val="black">
                    <a:tint val="75000"/>
                  </a:prstClr>
                </a:solidFill>
              </a:rPr>
              <a:pPr/>
              <a:t>08/02/2018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516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30B7F2-1AC8-4F0C-9670-72362980AD78}" type="datetime1">
              <a:rPr lang="en-GB" smtClean="0">
                <a:solidFill>
                  <a:prstClr val="black">
                    <a:tint val="75000"/>
                  </a:prstClr>
                </a:solidFill>
              </a:rPr>
              <a:pPr/>
              <a:t>08/02/2018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832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3A212-FBE1-423B-83F9-CF5E622873FA}" type="datetime1">
              <a:rPr lang="en-GB" smtClean="0">
                <a:solidFill>
                  <a:prstClr val="black">
                    <a:tint val="75000"/>
                  </a:prstClr>
                </a:solidFill>
              </a:rPr>
              <a:pPr/>
              <a:t>08/02/2018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8909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270521-6052-4F00-9693-45E92B6C9A80}" type="datetime1">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073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41A736-61FC-401E-8520-054DC0DC44D1}" type="datetime1">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40197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9DC52-5E1F-4463-BD03-E4EF8498619A}" type="datetime1">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6209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F25B25-696B-4D4A-B42C-10A8E64D1A1D}"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432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0EDFDA-760D-4E3B-A78D-80DCC399F374}"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078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897490-A57E-4381-8B0A-67991651BE34}" type="datetime1">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197349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73E8E9-91CE-4BA8-A758-984BFF1E38DB}" type="datetime1">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128584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1032C2-1147-4CF6-AFA2-68C4635FE04E}" type="datetime1">
              <a:rPr lang="en-GB" smtClean="0"/>
              <a:t>08/02/2018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258967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30B7F2-1AC8-4F0C-9670-72362980AD78}" type="datetime1">
              <a:rPr lang="en-GB" smtClean="0"/>
              <a:t>08/02/2018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331016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3A212-FBE1-423B-83F9-CF5E622873FA}" type="datetime1">
              <a:rPr lang="en-GB" smtClean="0"/>
              <a:t>08/02/2018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391620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270521-6052-4F00-9693-45E92B6C9A80}" type="datetime1">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403251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9DC52-5E1F-4463-BD03-E4EF8498619A}" type="datetime1">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08C39C-7168-4A13-8129-584DD1307393}" type="slidenum">
              <a:rPr lang="en-GB" smtClean="0"/>
              <a:t>‹#›</a:t>
            </a:fld>
            <a:endParaRPr lang="en-GB"/>
          </a:p>
        </p:txBody>
      </p:sp>
    </p:spTree>
    <p:extLst>
      <p:ext uri="{BB962C8B-B14F-4D97-AF65-F5344CB8AC3E}">
        <p14:creationId xmlns:p14="http://schemas.microsoft.com/office/powerpoint/2010/main" val="93564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7625F4-4C72-48A6-A47A-C1C0017A8E9A}" type="datetime1">
              <a:rPr lang="en-GB" smtClean="0"/>
              <a:t>08/02/2018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8C39C-7168-4A13-8129-584DD1307393}" type="slidenum">
              <a:rPr lang="en-GB" smtClean="0"/>
              <a:t>‹#›</a:t>
            </a:fld>
            <a:endParaRPr lang="en-GB"/>
          </a:p>
        </p:txBody>
      </p:sp>
    </p:spTree>
    <p:extLst>
      <p:ext uri="{BB962C8B-B14F-4D97-AF65-F5344CB8AC3E}">
        <p14:creationId xmlns:p14="http://schemas.microsoft.com/office/powerpoint/2010/main" val="340752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7625F4-4C72-48A6-A47A-C1C0017A8E9A}" type="datetime1">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8C39C-7168-4A13-8129-584DD13073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9190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3.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www.youtube.com/watch?v=z-_ESDOW7pA"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youtube.com/watch?v=BmkrjT2EsCY" TargetMode="External"/><Relationship Id="rId5" Type="http://schemas.openxmlformats.org/officeDocument/2006/relationships/hyperlink" Target="https://www.youtube.com/watch?v=Tw5vzAQQiyI"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un.org/es/events/motherlanguaged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centerlogo_ENG"/>
          <p:cNvPicPr>
            <a:picLocks noChangeAspect="1" noChangeArrowheads="1"/>
          </p:cNvPicPr>
          <p:nvPr/>
        </p:nvPicPr>
        <p:blipFill>
          <a:blip r:embed="rId3" cstate="print">
            <a:extLst>
              <a:ext uri="{28A0092B-C50C-407E-A947-70E740481C1C}">
                <a14:useLocalDpi xmlns:a14="http://schemas.microsoft.com/office/drawing/2010/main" val="0"/>
              </a:ext>
            </a:extLst>
          </a:blip>
          <a:srcRect t="31651" b="16844"/>
          <a:stretch>
            <a:fillRect/>
          </a:stretch>
        </p:blipFill>
        <p:spPr bwMode="auto">
          <a:xfrm>
            <a:off x="3318669" y="0"/>
            <a:ext cx="2506662" cy="1213828"/>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flipV="1">
            <a:off x="-1588" y="1276350"/>
            <a:ext cx="9145588" cy="0"/>
          </a:xfrm>
          <a:prstGeom prst="line">
            <a:avLst/>
          </a:prstGeom>
          <a:noFill/>
          <a:ln w="88900">
            <a:solidFill>
              <a:srgbClr val="538A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 name="Rectangle 6"/>
          <p:cNvSpPr>
            <a:spLocks noChangeArrowheads="1"/>
          </p:cNvSpPr>
          <p:nvPr/>
        </p:nvSpPr>
        <p:spPr bwMode="auto">
          <a:xfrm>
            <a:off x="0" y="1337854"/>
            <a:ext cx="9145588" cy="3839935"/>
          </a:xfrm>
          <a:prstGeom prst="rect">
            <a:avLst/>
          </a:prstGeom>
          <a:solidFill>
            <a:srgbClr val="6999C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 name="Rectangle 2"/>
          <p:cNvSpPr>
            <a:spLocks noGrp="1" noChangeArrowheads="1"/>
          </p:cNvSpPr>
          <p:nvPr>
            <p:ph type="ctrTitle"/>
          </p:nvPr>
        </p:nvSpPr>
        <p:spPr>
          <a:xfrm>
            <a:off x="225424" y="1785386"/>
            <a:ext cx="8689976" cy="1106488"/>
          </a:xfrm>
        </p:spPr>
        <p:txBody>
          <a:bodyPr>
            <a:normAutofit fontScale="90000"/>
          </a:bodyPr>
          <a:lstStyle/>
          <a:p>
            <a:pPr algn="l"/>
            <a:r>
              <a:rPr lang="en-US" sz="2700" b="1" dirty="0">
                <a:solidFill>
                  <a:schemeClr val="bg1"/>
                </a:solidFill>
                <a:latin typeface="Century Gothic" panose="020B0502020202020204" pitchFamily="34" charset="0"/>
              </a:rPr>
              <a:t>21 de </a:t>
            </a:r>
            <a:r>
              <a:rPr lang="en-US" sz="2700" b="1" dirty="0" err="1">
                <a:solidFill>
                  <a:schemeClr val="bg1"/>
                </a:solidFill>
                <a:latin typeface="Century Gothic" panose="020B0502020202020204" pitchFamily="34" charset="0"/>
              </a:rPr>
              <a:t>febrero</a:t>
            </a:r>
            <a:r>
              <a:rPr lang="en-US" sz="2700" b="1" dirty="0">
                <a:solidFill>
                  <a:schemeClr val="bg1"/>
                </a:solidFill>
                <a:latin typeface="Century Gothic" panose="020B0502020202020204" pitchFamily="34" charset="0"/>
              </a:rPr>
              <a:t>: Día </a:t>
            </a:r>
            <a:r>
              <a:rPr lang="en-US" sz="2700" b="1" dirty="0" err="1">
                <a:solidFill>
                  <a:schemeClr val="bg1"/>
                </a:solidFill>
                <a:latin typeface="Century Gothic" panose="020B0502020202020204" pitchFamily="34" charset="0"/>
              </a:rPr>
              <a:t>Internacional</a:t>
            </a:r>
            <a:r>
              <a:rPr lang="en-US" sz="2700" b="1" dirty="0">
                <a:solidFill>
                  <a:schemeClr val="bg1"/>
                </a:solidFill>
                <a:latin typeface="Century Gothic" panose="020B0502020202020204" pitchFamily="34" charset="0"/>
              </a:rPr>
              <a:t> de la </a:t>
            </a:r>
            <a:r>
              <a:rPr lang="en-US" sz="2700" b="1" dirty="0" err="1">
                <a:solidFill>
                  <a:schemeClr val="bg1"/>
                </a:solidFill>
                <a:latin typeface="Century Gothic" panose="020B0502020202020204" pitchFamily="34" charset="0"/>
              </a:rPr>
              <a:t>Lengua</a:t>
            </a:r>
            <a:r>
              <a:rPr lang="en-US" sz="2700" b="1" dirty="0">
                <a:solidFill>
                  <a:schemeClr val="bg1"/>
                </a:solidFill>
                <a:latin typeface="Century Gothic" panose="020B0502020202020204" pitchFamily="34" charset="0"/>
              </a:rPr>
              <a:t> </a:t>
            </a:r>
            <a:r>
              <a:rPr lang="en-US" sz="2700" b="1" dirty="0" err="1">
                <a:solidFill>
                  <a:schemeClr val="bg1"/>
                </a:solidFill>
                <a:latin typeface="Century Gothic" panose="020B0502020202020204" pitchFamily="34" charset="0"/>
              </a:rPr>
              <a:t>Materna</a:t>
            </a:r>
            <a:br>
              <a:rPr lang="en-US" sz="3200" b="1" dirty="0">
                <a:solidFill>
                  <a:schemeClr val="bg1"/>
                </a:solidFill>
                <a:latin typeface="Century Gothic" panose="020B0502020202020204" pitchFamily="34" charset="0"/>
              </a:rPr>
            </a:br>
            <a:r>
              <a:rPr lang="en-US" sz="2200" b="1" dirty="0" err="1">
                <a:solidFill>
                  <a:schemeClr val="bg1"/>
                </a:solidFill>
                <a:latin typeface="Century Gothic" panose="020B0502020202020204" pitchFamily="34" charset="0"/>
              </a:rPr>
              <a:t>Tema</a:t>
            </a:r>
            <a:r>
              <a:rPr lang="en-US" sz="2200" b="1" dirty="0">
                <a:solidFill>
                  <a:schemeClr val="bg1"/>
                </a:solidFill>
                <a:latin typeface="Century Gothic" panose="020B0502020202020204" pitchFamily="34" charset="0"/>
              </a:rPr>
              <a:t> 2018: </a:t>
            </a:r>
            <a:br>
              <a:rPr lang="en-US" sz="2200" b="1" dirty="0">
                <a:solidFill>
                  <a:schemeClr val="bg1"/>
                </a:solidFill>
                <a:latin typeface="Century Gothic" panose="020B0502020202020204" pitchFamily="34" charset="0"/>
              </a:rPr>
            </a:br>
            <a:r>
              <a:rPr lang="en-US" sz="1800" dirty="0">
                <a:solidFill>
                  <a:schemeClr val="bg1"/>
                </a:solidFill>
                <a:latin typeface="Century Gothic" panose="020B0502020202020204" pitchFamily="34" charset="0"/>
              </a:rPr>
              <a:t>La </a:t>
            </a:r>
            <a:r>
              <a:rPr lang="en-US" sz="1800" dirty="0" err="1">
                <a:solidFill>
                  <a:schemeClr val="bg1"/>
                </a:solidFill>
                <a:latin typeface="Century Gothic" panose="020B0502020202020204" pitchFamily="34" charset="0"/>
              </a:rPr>
              <a:t>diversidad</a:t>
            </a:r>
            <a:r>
              <a:rPr lang="en-US" sz="1800" dirty="0">
                <a:solidFill>
                  <a:schemeClr val="bg1"/>
                </a:solidFill>
                <a:latin typeface="Century Gothic" panose="020B0502020202020204" pitchFamily="34" charset="0"/>
              </a:rPr>
              <a:t> </a:t>
            </a:r>
            <a:r>
              <a:rPr lang="en-US" sz="1800" dirty="0" err="1">
                <a:solidFill>
                  <a:schemeClr val="bg1"/>
                </a:solidFill>
                <a:latin typeface="Century Gothic" panose="020B0502020202020204" pitchFamily="34" charset="0"/>
              </a:rPr>
              <a:t>lingüística</a:t>
            </a:r>
            <a:r>
              <a:rPr lang="en-US" sz="1800" dirty="0">
                <a:solidFill>
                  <a:schemeClr val="bg1"/>
                </a:solidFill>
                <a:latin typeface="Century Gothic" panose="020B0502020202020204" pitchFamily="34" charset="0"/>
              </a:rPr>
              <a:t> y el </a:t>
            </a:r>
            <a:r>
              <a:rPr lang="en-US" sz="1800" dirty="0" err="1">
                <a:solidFill>
                  <a:schemeClr val="bg1"/>
                </a:solidFill>
                <a:latin typeface="Century Gothic" panose="020B0502020202020204" pitchFamily="34" charset="0"/>
              </a:rPr>
              <a:t>multilingüismo</a:t>
            </a:r>
            <a:r>
              <a:rPr lang="en-US" sz="1800" dirty="0">
                <a:solidFill>
                  <a:schemeClr val="bg1"/>
                </a:solidFill>
                <a:latin typeface="Century Gothic" panose="020B0502020202020204" pitchFamily="34" charset="0"/>
              </a:rPr>
              <a:t> </a:t>
            </a:r>
            <a:r>
              <a:rPr lang="en-US" sz="1800" dirty="0" err="1">
                <a:solidFill>
                  <a:schemeClr val="bg1"/>
                </a:solidFill>
                <a:latin typeface="Century Gothic" panose="020B0502020202020204" pitchFamily="34" charset="0"/>
              </a:rPr>
              <a:t>cuentan</a:t>
            </a:r>
            <a:r>
              <a:rPr lang="en-US" sz="1800" dirty="0">
                <a:solidFill>
                  <a:schemeClr val="bg1"/>
                </a:solidFill>
                <a:latin typeface="Century Gothic" panose="020B0502020202020204" pitchFamily="34" charset="0"/>
              </a:rPr>
              <a:t> para el </a:t>
            </a:r>
            <a:r>
              <a:rPr lang="en-US" sz="1800" dirty="0" err="1">
                <a:solidFill>
                  <a:schemeClr val="bg1"/>
                </a:solidFill>
                <a:latin typeface="Century Gothic" panose="020B0502020202020204" pitchFamily="34" charset="0"/>
              </a:rPr>
              <a:t>desarrollo</a:t>
            </a:r>
            <a:r>
              <a:rPr lang="en-US" sz="1800" dirty="0">
                <a:solidFill>
                  <a:schemeClr val="bg1"/>
                </a:solidFill>
                <a:latin typeface="Century Gothic" panose="020B0502020202020204" pitchFamily="34" charset="0"/>
              </a:rPr>
              <a:t> </a:t>
            </a:r>
            <a:r>
              <a:rPr lang="en-US" sz="1800" dirty="0" err="1">
                <a:solidFill>
                  <a:schemeClr val="bg1"/>
                </a:solidFill>
                <a:latin typeface="Century Gothic" panose="020B0502020202020204" pitchFamily="34" charset="0"/>
              </a:rPr>
              <a:t>sostenible</a:t>
            </a:r>
            <a:endParaRPr lang="en-US" altLang="en-US" sz="1800" dirty="0">
              <a:solidFill>
                <a:schemeClr val="bg1"/>
              </a:solidFill>
              <a:latin typeface="Century Gothic" panose="020B0502020202020204" pitchFamily="34" charset="0"/>
            </a:endParaRPr>
          </a:p>
        </p:txBody>
      </p:sp>
      <p:sp>
        <p:nvSpPr>
          <p:cNvPr id="8" name="Line 16"/>
          <p:cNvSpPr>
            <a:spLocks noChangeShapeType="1"/>
          </p:cNvSpPr>
          <p:nvPr/>
        </p:nvSpPr>
        <p:spPr bwMode="auto">
          <a:xfrm>
            <a:off x="579120" y="2928386"/>
            <a:ext cx="7955280" cy="0"/>
          </a:xfrm>
          <a:prstGeom prst="line">
            <a:avLst/>
          </a:prstGeom>
          <a:noFill/>
          <a:ln w="603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 name="Rectangle 17"/>
          <p:cNvSpPr>
            <a:spLocks noChangeArrowheads="1"/>
          </p:cNvSpPr>
          <p:nvPr/>
        </p:nvSpPr>
        <p:spPr bwMode="auto">
          <a:xfrm>
            <a:off x="225424" y="3196501"/>
            <a:ext cx="86868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altLang="en-US" sz="900" b="1" dirty="0">
              <a:solidFill>
                <a:srgbClr val="FFFFFF"/>
              </a:solidFill>
              <a:latin typeface="Century Gothic" pitchFamily="34" charset="0"/>
            </a:endParaRPr>
          </a:p>
          <a:p>
            <a:pPr algn="ctr" fontAlgn="base">
              <a:spcBef>
                <a:spcPct val="0"/>
              </a:spcBef>
              <a:spcAft>
                <a:spcPct val="0"/>
              </a:spcAft>
            </a:pPr>
            <a:r>
              <a:rPr lang="en-US" altLang="en-US" sz="1600" dirty="0">
                <a:solidFill>
                  <a:srgbClr val="FFFFFF"/>
                </a:solidFill>
                <a:latin typeface="Century Gothic" pitchFamily="34" charset="0"/>
                <a:ea typeface="MS PGothic" pitchFamily="34" charset="-128"/>
              </a:rPr>
              <a:t>PROGRAMA DE LENGUAS Y COMUNICACIÓN</a:t>
            </a:r>
          </a:p>
          <a:p>
            <a:pPr algn="ctr" fontAlgn="base">
              <a:spcBef>
                <a:spcPct val="0"/>
              </a:spcBef>
              <a:spcAft>
                <a:spcPct val="0"/>
              </a:spcAft>
            </a:pPr>
            <a:r>
              <a:rPr lang="es-ES" altLang="en-US" sz="1600" dirty="0">
                <a:solidFill>
                  <a:srgbClr val="FFFFFF"/>
                </a:solidFill>
                <a:latin typeface="Century Gothic" pitchFamily="34" charset="0"/>
                <a:ea typeface="MS PGothic" pitchFamily="34" charset="-128"/>
              </a:rPr>
              <a:t>P</a:t>
            </a:r>
            <a:r>
              <a:rPr lang="en-US" altLang="en-US" sz="1600" dirty="0">
                <a:solidFill>
                  <a:srgbClr val="FFFFFF"/>
                </a:solidFill>
                <a:latin typeface="Century Gothic" pitchFamily="34" charset="0"/>
                <a:ea typeface="MS PGothic" pitchFamily="34" charset="-128"/>
              </a:rPr>
              <a:t>ROGRAMA DE ESPAÑOL</a:t>
            </a:r>
          </a:p>
          <a:p>
            <a:pPr algn="ctr" fontAlgn="base">
              <a:spcBef>
                <a:spcPct val="0"/>
              </a:spcBef>
              <a:spcAft>
                <a:spcPct val="0"/>
              </a:spcAft>
            </a:pPr>
            <a:r>
              <a:rPr lang="en-US" altLang="en-US" sz="1600" dirty="0">
                <a:solidFill>
                  <a:srgbClr val="FFFFFF"/>
                </a:solidFill>
                <a:latin typeface="Century Gothic" pitchFamily="34" charset="0"/>
                <a:ea typeface="MS PGothic" pitchFamily="34" charset="-128"/>
              </a:rPr>
              <a:t>DÍA DE LA LENGUA MATERNA 2018</a:t>
            </a:r>
          </a:p>
          <a:p>
            <a:pPr algn="ctr" fontAlgn="base">
              <a:spcBef>
                <a:spcPct val="0"/>
              </a:spcBef>
              <a:spcAft>
                <a:spcPct val="0"/>
              </a:spcAft>
            </a:pPr>
            <a:r>
              <a:rPr lang="en-US" altLang="en-US" sz="1600" dirty="0">
                <a:solidFill>
                  <a:srgbClr val="FFFFFF"/>
                </a:solidFill>
                <a:latin typeface="Century Gothic" pitchFamily="34" charset="0"/>
                <a:ea typeface="MS PGothic" pitchFamily="34" charset="-128"/>
              </a:rPr>
              <a:t>UNHQ-NEW YORK</a:t>
            </a:r>
          </a:p>
        </p:txBody>
      </p:sp>
      <p:sp>
        <p:nvSpPr>
          <p:cNvPr id="10" name="Line 18"/>
          <p:cNvSpPr>
            <a:spLocks noChangeShapeType="1"/>
          </p:cNvSpPr>
          <p:nvPr/>
        </p:nvSpPr>
        <p:spPr bwMode="auto">
          <a:xfrm>
            <a:off x="579120" y="1785386"/>
            <a:ext cx="7955280" cy="0"/>
          </a:xfrm>
          <a:prstGeom prst="line">
            <a:avLst/>
          </a:prstGeom>
          <a:noFill/>
          <a:ln w="603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Tree>
    <p:extLst>
      <p:ext uri="{BB962C8B-B14F-4D97-AF65-F5344CB8AC3E}">
        <p14:creationId xmlns:p14="http://schemas.microsoft.com/office/powerpoint/2010/main" val="58847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211444"/>
            <a:ext cx="6553200" cy="857250"/>
          </a:xfrm>
        </p:spPr>
        <p:txBody>
          <a:bodyPr>
            <a:noAutofit/>
          </a:bodyPr>
          <a:lstStyle/>
          <a:p>
            <a:pPr algn="l"/>
            <a:br>
              <a:rPr lang="es-ES" sz="2400" b="1" dirty="0">
                <a:solidFill>
                  <a:srgbClr val="6999C9"/>
                </a:solidFill>
                <a:latin typeface="Century Gothic" panose="020B0502020202020204" pitchFamily="34" charset="0"/>
              </a:rPr>
            </a:br>
            <a:r>
              <a:rPr lang="es-ES" sz="2000" b="1" dirty="0">
                <a:solidFill>
                  <a:schemeClr val="accent1"/>
                </a:solidFill>
                <a:latin typeface="Century Gothic" panose="020B0502020202020204" pitchFamily="34" charset="0"/>
              </a:rPr>
              <a:t>¿Cuál es el idioma originario de América Latina actualmente hablado por el menor número de personas?</a:t>
            </a:r>
            <a:br>
              <a:rPr lang="en-US" sz="2000" dirty="0">
                <a:solidFill>
                  <a:schemeClr val="accent1"/>
                </a:solidFill>
                <a:latin typeface="Century Gothic" panose="020B0502020202020204" pitchFamily="34" charset="0"/>
              </a:rPr>
            </a:br>
            <a:endParaRPr lang="en-GB" sz="2000" dirty="0">
              <a:solidFill>
                <a:schemeClr val="accent1"/>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04950"/>
            <a:ext cx="3581400" cy="3124200"/>
          </a:xfrm>
        </p:spPr>
        <p:txBody>
          <a:bodyPr>
            <a:normAutofit fontScale="55000" lnSpcReduction="20000"/>
          </a:bodyPr>
          <a:lstStyle/>
          <a:p>
            <a:r>
              <a:rPr lang="en-GB" dirty="0">
                <a:latin typeface="Century Gothic" panose="020B0502020202020204" pitchFamily="34" charset="0"/>
              </a:rPr>
              <a:t>El </a:t>
            </a:r>
            <a:r>
              <a:rPr lang="en-GB" dirty="0" err="1">
                <a:latin typeface="Century Gothic" panose="020B0502020202020204" pitchFamily="34" charset="0"/>
              </a:rPr>
              <a:t>pipil</a:t>
            </a:r>
            <a:r>
              <a:rPr lang="en-GB" dirty="0">
                <a:latin typeface="Century Gothic" panose="020B0502020202020204" pitchFamily="34" charset="0"/>
              </a:rPr>
              <a:t>, </a:t>
            </a:r>
            <a:r>
              <a:rPr lang="en-GB" dirty="0" err="1">
                <a:latin typeface="Century Gothic" panose="020B0502020202020204" pitchFamily="34" charset="0"/>
              </a:rPr>
              <a:t>en</a:t>
            </a:r>
            <a:r>
              <a:rPr lang="en-GB" dirty="0">
                <a:latin typeface="Century Gothic" panose="020B0502020202020204" pitchFamily="34" charset="0"/>
              </a:rPr>
              <a:t> El Salvador</a:t>
            </a:r>
          </a:p>
          <a:p>
            <a:r>
              <a:rPr lang="en-GB" dirty="0">
                <a:latin typeface="Century Gothic" panose="020B0502020202020204" pitchFamily="34" charset="0"/>
              </a:rPr>
              <a:t>El </a:t>
            </a:r>
            <a:r>
              <a:rPr lang="en-GB" dirty="0" err="1">
                <a:latin typeface="Century Gothic" panose="020B0502020202020204" pitchFamily="34" charset="0"/>
              </a:rPr>
              <a:t>rama</a:t>
            </a:r>
            <a:r>
              <a:rPr lang="en-GB" dirty="0">
                <a:latin typeface="Century Gothic" panose="020B0502020202020204" pitchFamily="34" charset="0"/>
              </a:rPr>
              <a:t>, </a:t>
            </a:r>
            <a:r>
              <a:rPr lang="en-GB" dirty="0" err="1">
                <a:latin typeface="Century Gothic" panose="020B0502020202020204" pitchFamily="34" charset="0"/>
              </a:rPr>
              <a:t>en</a:t>
            </a:r>
            <a:r>
              <a:rPr lang="en-GB" dirty="0">
                <a:latin typeface="Century Gothic" panose="020B0502020202020204" pitchFamily="34" charset="0"/>
              </a:rPr>
              <a:t> Nicaragua</a:t>
            </a:r>
          </a:p>
          <a:p>
            <a:r>
              <a:rPr lang="en-GB" dirty="0">
                <a:latin typeface="Century Gothic" panose="020B0502020202020204" pitchFamily="34" charset="0"/>
              </a:rPr>
              <a:t>El </a:t>
            </a:r>
            <a:r>
              <a:rPr lang="en-GB" dirty="0" err="1">
                <a:latin typeface="Century Gothic" panose="020B0502020202020204" pitchFamily="34" charset="0"/>
              </a:rPr>
              <a:t>garíguna</a:t>
            </a:r>
            <a:r>
              <a:rPr lang="en-GB" dirty="0">
                <a:latin typeface="Century Gothic" panose="020B0502020202020204" pitchFamily="34" charset="0"/>
              </a:rPr>
              <a:t>, </a:t>
            </a:r>
            <a:r>
              <a:rPr lang="en-GB" dirty="0" err="1">
                <a:latin typeface="Century Gothic" panose="020B0502020202020204" pitchFamily="34" charset="0"/>
              </a:rPr>
              <a:t>en</a:t>
            </a:r>
            <a:r>
              <a:rPr lang="en-GB" dirty="0">
                <a:latin typeface="Century Gothic" panose="020B0502020202020204" pitchFamily="34" charset="0"/>
              </a:rPr>
              <a:t> Honduras</a:t>
            </a:r>
          </a:p>
          <a:p>
            <a:pPr marL="0" indent="0">
              <a:buNone/>
            </a:pPr>
            <a:endParaRPr lang="en-GB" dirty="0">
              <a:latin typeface="Century Gothic" panose="020B0502020202020204" pitchFamily="34" charset="0"/>
            </a:endParaRPr>
          </a:p>
          <a:p>
            <a:pPr marL="0" indent="0">
              <a:buNone/>
            </a:pPr>
            <a:r>
              <a:rPr lang="es-ES" dirty="0">
                <a:solidFill>
                  <a:schemeClr val="accent1"/>
                </a:solidFill>
                <a:latin typeface="Century Gothic" panose="020B0502020202020204" pitchFamily="34" charset="0"/>
              </a:rPr>
              <a:t>Triste, pero cierto. El "Atlas sociolingüístico" de Unicef, presentado en 2011, cifra el número de hablantes de pipil (también conocido como nahua) en nada más 20 personas.</a:t>
            </a:r>
            <a:endParaRPr lang="en-GB" dirty="0">
              <a:solidFill>
                <a:schemeClr val="accent1"/>
              </a:solidFill>
              <a:latin typeface="Century Gothic" panose="020B0502020202020204" pitchFamily="34" charset="0"/>
            </a:endParaRPr>
          </a:p>
          <a:p>
            <a:endParaRPr lang="en-GB" dirty="0">
              <a:solidFill>
                <a:srgbClr val="6999C9"/>
              </a:solidFill>
            </a:endParaRPr>
          </a:p>
        </p:txBody>
      </p:sp>
      <p:sp>
        <p:nvSpPr>
          <p:cNvPr id="7" name="Content Placeholder 1">
            <a:extLst>
              <a:ext uri="{FF2B5EF4-FFF2-40B4-BE49-F238E27FC236}">
                <a16:creationId xmlns:a16="http://schemas.microsoft.com/office/drawing/2014/main" id="{747D34FA-7671-495E-BDF1-D612A3A83C05}"/>
              </a:ext>
            </a:extLst>
          </p:cNvPr>
          <p:cNvSpPr txBox="1">
            <a:spLocks/>
          </p:cNvSpPr>
          <p:nvPr/>
        </p:nvSpPr>
        <p:spPr>
          <a:xfrm>
            <a:off x="2057400" y="1657350"/>
            <a:ext cx="7086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endParaRPr lang="en-US" dirty="0"/>
          </a:p>
          <a:p>
            <a:pPr marL="0" indent="0">
              <a:buFont typeface="Arial" panose="020B0604020202020204" pitchFamily="34" charset="0"/>
              <a:buNone/>
            </a:pPr>
            <a:endParaRPr lang="en-GB" dirty="0">
              <a:solidFill>
                <a:srgbClr val="6999C9"/>
              </a:solidFill>
            </a:endParaRPr>
          </a:p>
        </p:txBody>
      </p:sp>
      <p:pic>
        <p:nvPicPr>
          <p:cNvPr id="15362" name="Picture 2" descr="Question Image">
            <a:extLst>
              <a:ext uri="{FF2B5EF4-FFF2-40B4-BE49-F238E27FC236}">
                <a16:creationId xmlns:a16="http://schemas.microsoft.com/office/drawing/2014/main" id="{C03F59CB-B3B4-415D-9596-7383C701B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88658"/>
            <a:ext cx="33528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81CB4FA-2184-4893-9247-201DA3192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88107"/>
            <a:ext cx="995362" cy="995362"/>
          </a:xfrm>
          <a:prstGeom prst="rect">
            <a:avLst/>
          </a:prstGeom>
        </p:spPr>
      </p:pic>
    </p:spTree>
    <p:extLst>
      <p:ext uri="{BB962C8B-B14F-4D97-AF65-F5344CB8AC3E}">
        <p14:creationId xmlns:p14="http://schemas.microsoft.com/office/powerpoint/2010/main" val="17654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s-ES" sz="2000" b="1" dirty="0">
                <a:solidFill>
                  <a:schemeClr val="accent1"/>
                </a:solidFill>
                <a:latin typeface="Century Gothic" panose="020B0502020202020204" pitchFamily="34" charset="0"/>
              </a:rPr>
              <a:t>¿Y cuál es el país de la región donde se hablan más lenguas originarias después de Brasil?</a:t>
            </a:r>
            <a:br>
              <a:rPr lang="en-US" sz="2000" b="1" dirty="0">
                <a:solidFill>
                  <a:schemeClr val="accent1"/>
                </a:solidFill>
                <a:latin typeface="Century Gothic" panose="020B0502020202020204" pitchFamily="34" charset="0"/>
              </a:rPr>
            </a:b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57933"/>
            <a:ext cx="3810000" cy="3394472"/>
          </a:xfrm>
        </p:spPr>
        <p:txBody>
          <a:bodyPr>
            <a:normAutofit/>
          </a:bodyPr>
          <a:lstStyle/>
          <a:p>
            <a:r>
              <a:rPr lang="en-GB" sz="2000" dirty="0"/>
              <a:t>Colombia</a:t>
            </a:r>
          </a:p>
          <a:p>
            <a:r>
              <a:rPr lang="en-GB" sz="2000" dirty="0"/>
              <a:t>Bolivia</a:t>
            </a:r>
          </a:p>
          <a:p>
            <a:r>
              <a:rPr lang="en-GB" sz="2000" dirty="0"/>
              <a:t>México</a:t>
            </a:r>
          </a:p>
          <a:p>
            <a:r>
              <a:rPr lang="en-GB" sz="2000" dirty="0"/>
              <a:t>Perú</a:t>
            </a:r>
          </a:p>
          <a:p>
            <a:pPr marL="0" indent="0">
              <a:buNone/>
            </a:pPr>
            <a:endParaRPr lang="en-GB" sz="2400" dirty="0">
              <a:solidFill>
                <a:srgbClr val="6999C9"/>
              </a:solidFill>
            </a:endParaRPr>
          </a:p>
          <a:p>
            <a:pPr marL="0" indent="0">
              <a:buNone/>
            </a:pPr>
            <a:r>
              <a:rPr lang="en-GB" sz="2400" dirty="0">
                <a:solidFill>
                  <a:srgbClr val="6999C9"/>
                </a:solidFill>
              </a:rPr>
              <a:t>Colombia (65), México (64) y Perú (43)</a:t>
            </a:r>
          </a:p>
        </p:txBody>
      </p:sp>
      <p:pic>
        <p:nvPicPr>
          <p:cNvPr id="7" name="Picture 6">
            <a:extLst>
              <a:ext uri="{FF2B5EF4-FFF2-40B4-BE49-F238E27FC236}">
                <a16:creationId xmlns:a16="http://schemas.microsoft.com/office/drawing/2014/main" id="{53067ED5-90FF-4AFF-975C-D73CBA99F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64062"/>
            <a:ext cx="2990502" cy="2303088"/>
          </a:xfrm>
          <a:prstGeom prst="rect">
            <a:avLst/>
          </a:prstGeom>
        </p:spPr>
      </p:pic>
      <p:pic>
        <p:nvPicPr>
          <p:cNvPr id="9" name="Picture 8">
            <a:extLst>
              <a:ext uri="{FF2B5EF4-FFF2-40B4-BE49-F238E27FC236}">
                <a16:creationId xmlns:a16="http://schemas.microsoft.com/office/drawing/2014/main" id="{A5FD1409-5A2D-4EE3-A1FD-C0572730F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421" y="67955"/>
            <a:ext cx="995362" cy="995362"/>
          </a:xfrm>
          <a:prstGeom prst="rect">
            <a:avLst/>
          </a:prstGeom>
        </p:spPr>
      </p:pic>
    </p:spTree>
    <p:extLst>
      <p:ext uri="{BB962C8B-B14F-4D97-AF65-F5344CB8AC3E}">
        <p14:creationId xmlns:p14="http://schemas.microsoft.com/office/powerpoint/2010/main" val="21601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br>
              <a:rPr lang="en-US" sz="2000" dirty="0">
                <a:solidFill>
                  <a:schemeClr val="accent1"/>
                </a:solidFill>
                <a:latin typeface="Century Gothic" panose="020B0502020202020204" pitchFamily="34" charset="0"/>
              </a:rPr>
            </a:br>
            <a:r>
              <a:rPr lang="en-US" sz="2000" b="1" dirty="0">
                <a:solidFill>
                  <a:schemeClr val="accent1"/>
                </a:solidFill>
                <a:latin typeface="Century Gothic" panose="020B0502020202020204" pitchFamily="34" charset="0"/>
              </a:rPr>
              <a:t>¿</a:t>
            </a:r>
            <a:r>
              <a:rPr lang="en-US" sz="2000" b="1" dirty="0" err="1">
                <a:solidFill>
                  <a:schemeClr val="accent1"/>
                </a:solidFill>
                <a:latin typeface="Century Gothic" panose="020B0502020202020204" pitchFamily="34" charset="0"/>
              </a:rPr>
              <a:t>Sabes</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cuántos</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idiomas</a:t>
            </a:r>
            <a:r>
              <a:rPr lang="en-US" sz="2000" b="1" dirty="0">
                <a:solidFill>
                  <a:schemeClr val="accent1"/>
                </a:solidFill>
                <a:latin typeface="Century Gothic" panose="020B0502020202020204" pitchFamily="34" charset="0"/>
              </a:rPr>
              <a:t> se </a:t>
            </a:r>
            <a:r>
              <a:rPr lang="en-US" sz="2000" b="1" dirty="0" err="1">
                <a:solidFill>
                  <a:schemeClr val="accent1"/>
                </a:solidFill>
                <a:latin typeface="Century Gothic" panose="020B0502020202020204" pitchFamily="34" charset="0"/>
              </a:rPr>
              <a:t>hablan</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en</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España</a:t>
            </a:r>
            <a:r>
              <a:rPr lang="en-US" sz="2000" b="1" dirty="0">
                <a:solidFill>
                  <a:schemeClr val="accent1"/>
                </a:solidFill>
                <a:latin typeface="Century Gothic" panose="020B0502020202020204" pitchFamily="34" charset="0"/>
              </a:rPr>
              <a:t>?</a:t>
            </a: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n para mapa de españa por comunidades">
            <a:extLst>
              <a:ext uri="{FF2B5EF4-FFF2-40B4-BE49-F238E27FC236}">
                <a16:creationId xmlns:a16="http://schemas.microsoft.com/office/drawing/2014/main" id="{0D066D80-0B2E-47E9-9ECC-8B72EFC3425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70642" y="1581149"/>
            <a:ext cx="3368584" cy="26317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2C06B93-8E54-428E-B360-5CD122DAEFA5}"/>
              </a:ext>
            </a:extLst>
          </p:cNvPr>
          <p:cNvSpPr/>
          <p:nvPr/>
        </p:nvSpPr>
        <p:spPr>
          <a:xfrm>
            <a:off x="1459202" y="1248686"/>
            <a:ext cx="3112797" cy="3539430"/>
          </a:xfrm>
          <a:prstGeom prst="rect">
            <a:avLst/>
          </a:prstGeom>
        </p:spPr>
        <p:txBody>
          <a:bodyPr wrap="square">
            <a:spAutoFit/>
          </a:bodyPr>
          <a:lstStyle/>
          <a:p>
            <a:pPr marL="285750" indent="-285750">
              <a:buFont typeface="Arial" panose="020B0604020202020204" pitchFamily="34" charset="0"/>
              <a:buChar char="•"/>
            </a:pPr>
            <a:r>
              <a:rPr lang="es-ES" sz="2000" b="1" dirty="0">
                <a:latin typeface="Century Gothic" panose="020B0502020202020204" pitchFamily="34" charset="0"/>
              </a:rPr>
              <a:t>1</a:t>
            </a:r>
          </a:p>
          <a:p>
            <a:pPr marL="285750" indent="-285750">
              <a:buFont typeface="Arial" panose="020B0604020202020204" pitchFamily="34" charset="0"/>
              <a:buChar char="•"/>
            </a:pPr>
            <a:r>
              <a:rPr lang="es-ES" sz="2000" b="1" dirty="0">
                <a:latin typeface="Century Gothic" panose="020B0502020202020204" pitchFamily="34" charset="0"/>
              </a:rPr>
              <a:t>7</a:t>
            </a:r>
          </a:p>
          <a:p>
            <a:pPr marL="285750" indent="-285750">
              <a:buFont typeface="Arial" panose="020B0604020202020204" pitchFamily="34" charset="0"/>
              <a:buChar char="•"/>
            </a:pPr>
            <a:r>
              <a:rPr lang="es-ES" sz="2000" b="1" dirty="0">
                <a:latin typeface="Century Gothic" panose="020B0502020202020204" pitchFamily="34" charset="0"/>
              </a:rPr>
              <a:t>más de 10</a:t>
            </a:r>
          </a:p>
          <a:p>
            <a:pPr marL="285750" indent="-285750">
              <a:buFont typeface="Arial" panose="020B0604020202020204" pitchFamily="34" charset="0"/>
              <a:buChar char="•"/>
            </a:pPr>
            <a:endParaRPr lang="es-ES" sz="2000" b="1" dirty="0">
              <a:latin typeface="Century Gothic" panose="020B0502020202020204" pitchFamily="34" charset="0"/>
            </a:endParaRPr>
          </a:p>
          <a:p>
            <a:r>
              <a:rPr lang="es-ES" sz="1400" b="1" dirty="0">
                <a:solidFill>
                  <a:schemeClr val="accent1"/>
                </a:solidFill>
                <a:latin typeface="Century Gothic" panose="020B0502020202020204" pitchFamily="34" charset="0"/>
              </a:rPr>
              <a:t>La respuesta correcta es 7:</a:t>
            </a:r>
            <a:endParaRPr lang="en-US" sz="1400" b="1" dirty="0">
              <a:solidFill>
                <a:schemeClr val="accent1"/>
              </a:solidFill>
              <a:latin typeface="Century Gothic" panose="020B0502020202020204" pitchFamily="34" charset="0"/>
            </a:endParaRPr>
          </a:p>
          <a:p>
            <a:r>
              <a:rPr lang="en-US" sz="1400" b="1" dirty="0">
                <a:solidFill>
                  <a:schemeClr val="accent1"/>
                </a:solidFill>
                <a:latin typeface="Century Gothic" panose="020B0502020202020204" pitchFamily="34" charset="0"/>
              </a:rPr>
              <a:t>1 </a:t>
            </a:r>
            <a:r>
              <a:rPr lang="en-US" sz="1400" b="1" dirty="0" err="1">
                <a:solidFill>
                  <a:schemeClr val="accent1"/>
                </a:solidFill>
                <a:latin typeface="Century Gothic" panose="020B0502020202020204" pitchFamily="34" charset="0"/>
              </a:rPr>
              <a:t>Idioma</a:t>
            </a:r>
            <a:r>
              <a:rPr lang="en-US" sz="1400" b="1" dirty="0">
                <a:solidFill>
                  <a:schemeClr val="accent1"/>
                </a:solidFill>
                <a:latin typeface="Century Gothic" panose="020B0502020202020204" pitchFamily="34" charset="0"/>
              </a:rPr>
              <a:t> </a:t>
            </a:r>
            <a:r>
              <a:rPr lang="en-US" sz="1400" b="1" dirty="0" err="1">
                <a:solidFill>
                  <a:schemeClr val="accent1"/>
                </a:solidFill>
                <a:latin typeface="Century Gothic" panose="020B0502020202020204" pitchFamily="34" charset="0"/>
              </a:rPr>
              <a:t>oficial</a:t>
            </a:r>
            <a:endParaRPr lang="en-US" sz="1400" b="1" dirty="0">
              <a:solidFill>
                <a:schemeClr val="accent1"/>
              </a:solidFill>
              <a:latin typeface="Century Gothic" panose="020B0502020202020204" pitchFamily="34" charset="0"/>
            </a:endParaRPr>
          </a:p>
          <a:p>
            <a:r>
              <a:rPr lang="en-US" sz="1200" dirty="0">
                <a:solidFill>
                  <a:schemeClr val="accent1"/>
                </a:solidFill>
                <a:latin typeface="Century Gothic" panose="020B0502020202020204" pitchFamily="34" charset="0"/>
              </a:rPr>
              <a:t>-Castellano o </a:t>
            </a:r>
            <a:r>
              <a:rPr lang="en-US" sz="1200" dirty="0" err="1">
                <a:solidFill>
                  <a:schemeClr val="accent1"/>
                </a:solidFill>
                <a:latin typeface="Century Gothic" panose="020B0502020202020204" pitchFamily="34" charset="0"/>
              </a:rPr>
              <a:t>español</a:t>
            </a:r>
            <a:endParaRPr lang="en-US" sz="1200" dirty="0">
              <a:solidFill>
                <a:schemeClr val="accent1"/>
              </a:solidFill>
              <a:latin typeface="Century Gothic" panose="020B0502020202020204" pitchFamily="34" charset="0"/>
            </a:endParaRPr>
          </a:p>
          <a:p>
            <a:r>
              <a:rPr lang="en-US" sz="1400" b="1" dirty="0">
                <a:solidFill>
                  <a:schemeClr val="accent1"/>
                </a:solidFill>
                <a:latin typeface="Century Gothic" panose="020B0502020202020204" pitchFamily="34" charset="0"/>
              </a:rPr>
              <a:t>4 </a:t>
            </a:r>
            <a:r>
              <a:rPr lang="en-US" sz="1400" b="1" dirty="0" err="1">
                <a:solidFill>
                  <a:schemeClr val="accent1"/>
                </a:solidFill>
                <a:latin typeface="Century Gothic" panose="020B0502020202020204" pitchFamily="34" charset="0"/>
              </a:rPr>
              <a:t>Idiomas</a:t>
            </a:r>
            <a:r>
              <a:rPr lang="en-US" sz="1400" b="1" dirty="0">
                <a:solidFill>
                  <a:schemeClr val="accent1"/>
                </a:solidFill>
                <a:latin typeface="Century Gothic" panose="020B0502020202020204" pitchFamily="34" charset="0"/>
              </a:rPr>
              <a:t> co-</a:t>
            </a:r>
            <a:r>
              <a:rPr lang="en-US" sz="1400" b="1" dirty="0" err="1">
                <a:solidFill>
                  <a:schemeClr val="accent1"/>
                </a:solidFill>
                <a:latin typeface="Century Gothic" panose="020B0502020202020204" pitchFamily="34" charset="0"/>
              </a:rPr>
              <a:t>oficiales</a:t>
            </a:r>
            <a:endParaRPr lang="en-US" sz="1400" b="1" dirty="0">
              <a:solidFill>
                <a:schemeClr val="accent1"/>
              </a:solidFill>
              <a:latin typeface="Century Gothic" panose="020B0502020202020204" pitchFamily="34" charset="0"/>
            </a:endParaRPr>
          </a:p>
          <a:p>
            <a:r>
              <a:rPr lang="en-US" sz="14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Catalán</a:t>
            </a:r>
            <a:r>
              <a:rPr lang="en-US" sz="12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Valenciano</a:t>
            </a:r>
            <a:r>
              <a:rPr lang="en-US" sz="12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Balear</a:t>
            </a:r>
            <a:endParaRPr lang="en-US" sz="1200" dirty="0">
              <a:solidFill>
                <a:schemeClr val="accent1"/>
              </a:solidFill>
              <a:latin typeface="Century Gothic" panose="020B0502020202020204" pitchFamily="34" charset="0"/>
            </a:endParaRPr>
          </a:p>
          <a:p>
            <a:r>
              <a:rPr lang="en-US" sz="1200" dirty="0">
                <a:solidFill>
                  <a:schemeClr val="accent1"/>
                </a:solidFill>
                <a:latin typeface="Century Gothic" panose="020B0502020202020204" pitchFamily="34" charset="0"/>
              </a:rPr>
              <a:t>-Gallego</a:t>
            </a:r>
          </a:p>
          <a:p>
            <a:r>
              <a:rPr lang="en-US" sz="12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Euskera</a:t>
            </a:r>
            <a:endParaRPr lang="en-US" sz="1200" dirty="0">
              <a:solidFill>
                <a:schemeClr val="accent1"/>
              </a:solidFill>
              <a:latin typeface="Century Gothic" panose="020B0502020202020204" pitchFamily="34" charset="0"/>
            </a:endParaRPr>
          </a:p>
          <a:p>
            <a:r>
              <a:rPr lang="en-US" sz="12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Aranés</a:t>
            </a:r>
            <a:endParaRPr lang="en-US" sz="1200" dirty="0">
              <a:solidFill>
                <a:schemeClr val="accent1"/>
              </a:solidFill>
              <a:latin typeface="Century Gothic" panose="020B0502020202020204" pitchFamily="34" charset="0"/>
            </a:endParaRPr>
          </a:p>
          <a:p>
            <a:r>
              <a:rPr lang="en-US" sz="1400" b="1" dirty="0">
                <a:solidFill>
                  <a:schemeClr val="accent1"/>
                </a:solidFill>
                <a:latin typeface="Century Gothic" panose="020B0502020202020204" pitchFamily="34" charset="0"/>
              </a:rPr>
              <a:t>2 </a:t>
            </a:r>
            <a:r>
              <a:rPr lang="en-US" sz="1400" b="1" dirty="0" err="1">
                <a:solidFill>
                  <a:schemeClr val="accent1"/>
                </a:solidFill>
                <a:latin typeface="Century Gothic" panose="020B0502020202020204" pitchFamily="34" charset="0"/>
              </a:rPr>
              <a:t>Idiomas</a:t>
            </a:r>
            <a:r>
              <a:rPr lang="en-US" sz="1400" b="1" dirty="0">
                <a:solidFill>
                  <a:schemeClr val="accent1"/>
                </a:solidFill>
                <a:latin typeface="Century Gothic" panose="020B0502020202020204" pitchFamily="34" charset="0"/>
              </a:rPr>
              <a:t> no </a:t>
            </a:r>
            <a:r>
              <a:rPr lang="en-US" sz="1400" b="1" dirty="0" err="1">
                <a:solidFill>
                  <a:schemeClr val="accent1"/>
                </a:solidFill>
                <a:latin typeface="Century Gothic" panose="020B0502020202020204" pitchFamily="34" charset="0"/>
              </a:rPr>
              <a:t>oficiales</a:t>
            </a:r>
            <a:endParaRPr lang="en-US" sz="1400" b="1" dirty="0">
              <a:solidFill>
                <a:schemeClr val="accent1"/>
              </a:solidFill>
              <a:latin typeface="Century Gothic" panose="020B0502020202020204" pitchFamily="34" charset="0"/>
            </a:endParaRPr>
          </a:p>
          <a:p>
            <a:r>
              <a:rPr lang="en-US" sz="14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Aragonés</a:t>
            </a:r>
            <a:endParaRPr lang="en-US" sz="1200" dirty="0">
              <a:solidFill>
                <a:schemeClr val="accent1"/>
              </a:solidFill>
              <a:latin typeface="Century Gothic" panose="020B0502020202020204" pitchFamily="34" charset="0"/>
            </a:endParaRPr>
          </a:p>
          <a:p>
            <a:r>
              <a:rPr lang="en-US" sz="1200" dirty="0">
                <a:solidFill>
                  <a:schemeClr val="accent1"/>
                </a:solidFill>
                <a:latin typeface="Century Gothic" panose="020B0502020202020204" pitchFamily="34" charset="0"/>
              </a:rPr>
              <a:t>-</a:t>
            </a:r>
            <a:r>
              <a:rPr lang="en-US" sz="1200" dirty="0" err="1">
                <a:solidFill>
                  <a:schemeClr val="accent1"/>
                </a:solidFill>
                <a:latin typeface="Century Gothic" panose="020B0502020202020204" pitchFamily="34" charset="0"/>
              </a:rPr>
              <a:t>Astur-leonés</a:t>
            </a:r>
            <a:endParaRPr lang="en-US" sz="1200" dirty="0">
              <a:solidFill>
                <a:schemeClr val="accent1"/>
              </a:solidFill>
              <a:latin typeface="Century Gothic" panose="020B0502020202020204" pitchFamily="34" charset="0"/>
            </a:endParaRPr>
          </a:p>
        </p:txBody>
      </p:sp>
      <p:pic>
        <p:nvPicPr>
          <p:cNvPr id="9" name="Picture 8">
            <a:extLst>
              <a:ext uri="{FF2B5EF4-FFF2-40B4-BE49-F238E27FC236}">
                <a16:creationId xmlns:a16="http://schemas.microsoft.com/office/drawing/2014/main" id="{BCF356FB-4520-4CE6-ADCD-317BAB87E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7150"/>
            <a:ext cx="908020" cy="908020"/>
          </a:xfrm>
          <a:prstGeom prst="rect">
            <a:avLst/>
          </a:prstGeom>
        </p:spPr>
      </p:pic>
    </p:spTree>
    <p:extLst>
      <p:ext uri="{BB962C8B-B14F-4D97-AF65-F5344CB8AC3E}">
        <p14:creationId xmlns:p14="http://schemas.microsoft.com/office/powerpoint/2010/main" val="25718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s-ES" sz="2000" b="1" dirty="0">
                <a:solidFill>
                  <a:schemeClr val="accent1"/>
                </a:solidFill>
              </a:rPr>
              <a:t>¿Conoces el origen de estas palabras que usamos en español?</a:t>
            </a:r>
            <a:br>
              <a:rPr lang="en-US" sz="2000" dirty="0">
                <a:solidFill>
                  <a:schemeClr val="accent1"/>
                </a:solidFill>
                <a:latin typeface="Century Gothic" panose="020B0502020202020204" pitchFamily="34" charset="0"/>
              </a:rPr>
            </a:br>
            <a:endParaRPr lang="en-GB" sz="2000" dirty="0">
              <a:solidFill>
                <a:schemeClr val="accent1"/>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5C38FF9-0A2D-4847-9DC4-83921A2CA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754" y="1082568"/>
            <a:ext cx="1244945" cy="827696"/>
          </a:xfrm>
          <a:prstGeom prst="rect">
            <a:avLst/>
          </a:prstGeom>
        </p:spPr>
      </p:pic>
      <p:pic>
        <p:nvPicPr>
          <p:cNvPr id="11" name="Picture 10">
            <a:extLst>
              <a:ext uri="{FF2B5EF4-FFF2-40B4-BE49-F238E27FC236}">
                <a16:creationId xmlns:a16="http://schemas.microsoft.com/office/drawing/2014/main" id="{2FE53587-5684-4D50-9A21-453D2E922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480" y="1188677"/>
            <a:ext cx="1117783" cy="793626"/>
          </a:xfrm>
          <a:prstGeom prst="rect">
            <a:avLst/>
          </a:prstGeom>
        </p:spPr>
      </p:pic>
      <p:pic>
        <p:nvPicPr>
          <p:cNvPr id="15" name="Picture 14">
            <a:extLst>
              <a:ext uri="{FF2B5EF4-FFF2-40B4-BE49-F238E27FC236}">
                <a16:creationId xmlns:a16="http://schemas.microsoft.com/office/drawing/2014/main" id="{247DB9EA-F695-4B71-89F1-FCD6A94626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4169" y="2530553"/>
            <a:ext cx="1392554" cy="992172"/>
          </a:xfrm>
          <a:prstGeom prst="rect">
            <a:avLst/>
          </a:prstGeom>
        </p:spPr>
      </p:pic>
      <p:pic>
        <p:nvPicPr>
          <p:cNvPr id="17" name="Picture 16">
            <a:extLst>
              <a:ext uri="{FF2B5EF4-FFF2-40B4-BE49-F238E27FC236}">
                <a16:creationId xmlns:a16="http://schemas.microsoft.com/office/drawing/2014/main" id="{5E9CBD7F-37EC-4734-B8CB-C97106BA44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5732" y="1193770"/>
            <a:ext cx="1189429" cy="789484"/>
          </a:xfrm>
          <a:prstGeom prst="rect">
            <a:avLst/>
          </a:prstGeom>
        </p:spPr>
      </p:pic>
      <p:pic>
        <p:nvPicPr>
          <p:cNvPr id="21" name="Picture 20">
            <a:extLst>
              <a:ext uri="{FF2B5EF4-FFF2-40B4-BE49-F238E27FC236}">
                <a16:creationId xmlns:a16="http://schemas.microsoft.com/office/drawing/2014/main" id="{79B76981-8453-4FF5-B780-DAD859E0D6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9178" y="2507527"/>
            <a:ext cx="1687384" cy="865765"/>
          </a:xfrm>
          <a:prstGeom prst="rect">
            <a:avLst/>
          </a:prstGeom>
        </p:spPr>
      </p:pic>
      <p:pic>
        <p:nvPicPr>
          <p:cNvPr id="13314" name="Picture 2" descr="Imagen relacionada">
            <a:extLst>
              <a:ext uri="{FF2B5EF4-FFF2-40B4-BE49-F238E27FC236}">
                <a16:creationId xmlns:a16="http://schemas.microsoft.com/office/drawing/2014/main" id="{438BCFEF-A721-49AD-9035-F47C9A6E8A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6374" y="4024936"/>
            <a:ext cx="1195953" cy="8437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cocochas">
            <a:extLst>
              <a:ext uri="{FF2B5EF4-FFF2-40B4-BE49-F238E27FC236}">
                <a16:creationId xmlns:a16="http://schemas.microsoft.com/office/drawing/2014/main" id="{B516027A-0FFF-4C28-8042-8CEBA39745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6746" y="2507527"/>
            <a:ext cx="1441082" cy="8108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ED749B0-B7F5-4D9A-856F-01A2994A1B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3489" y="1154838"/>
            <a:ext cx="1143047" cy="762031"/>
          </a:xfrm>
          <a:prstGeom prst="rect">
            <a:avLst/>
          </a:prstGeom>
        </p:spPr>
      </p:pic>
      <p:pic>
        <p:nvPicPr>
          <p:cNvPr id="31" name="Picture 30">
            <a:extLst>
              <a:ext uri="{FF2B5EF4-FFF2-40B4-BE49-F238E27FC236}">
                <a16:creationId xmlns:a16="http://schemas.microsoft.com/office/drawing/2014/main" id="{D923201F-A095-4D22-8604-DB9BA5BDD1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2936" y="2530553"/>
            <a:ext cx="1174976" cy="1022318"/>
          </a:xfrm>
          <a:prstGeom prst="rect">
            <a:avLst/>
          </a:prstGeom>
        </p:spPr>
      </p:pic>
      <p:pic>
        <p:nvPicPr>
          <p:cNvPr id="13318" name="Picture 6" descr="Resultado de imagen para chicle nahuatl">
            <a:extLst>
              <a:ext uri="{FF2B5EF4-FFF2-40B4-BE49-F238E27FC236}">
                <a16:creationId xmlns:a16="http://schemas.microsoft.com/office/drawing/2014/main" id="{EC5D8A30-A7E8-4378-8991-6C2C78A143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5009" y="4019550"/>
            <a:ext cx="1365250" cy="819150"/>
          </a:xfrm>
          <a:prstGeom prst="rect">
            <a:avLst/>
          </a:prstGeom>
          <a:noFill/>
          <a:extLst>
            <a:ext uri="{909E8E84-426E-40DD-AFC4-6F175D3DCCD1}">
              <a14:hiddenFill xmlns:a14="http://schemas.microsoft.com/office/drawing/2010/main">
                <a:solidFill>
                  <a:srgbClr val="FFFFFF"/>
                </a:solidFill>
              </a14:hiddenFill>
            </a:ext>
          </a:extLst>
        </p:spPr>
      </p:pic>
      <p:sp>
        <p:nvSpPr>
          <p:cNvPr id="13312" name="Rectangle 13311">
            <a:extLst>
              <a:ext uri="{FF2B5EF4-FFF2-40B4-BE49-F238E27FC236}">
                <a16:creationId xmlns:a16="http://schemas.microsoft.com/office/drawing/2014/main" id="{69EC7580-53B2-4416-9389-5237B5B13DB5}"/>
              </a:ext>
            </a:extLst>
          </p:cNvPr>
          <p:cNvSpPr/>
          <p:nvPr/>
        </p:nvSpPr>
        <p:spPr>
          <a:xfrm>
            <a:off x="1849703" y="2030794"/>
            <a:ext cx="1163046" cy="28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aguacate</a:t>
            </a:r>
            <a:endParaRPr lang="en-US" dirty="0"/>
          </a:p>
        </p:txBody>
      </p:sp>
      <p:sp>
        <p:nvSpPr>
          <p:cNvPr id="36" name="Rectangle 35">
            <a:extLst>
              <a:ext uri="{FF2B5EF4-FFF2-40B4-BE49-F238E27FC236}">
                <a16:creationId xmlns:a16="http://schemas.microsoft.com/office/drawing/2014/main" id="{1E767875-F08E-450D-8CA5-B18D006ABDD7}"/>
              </a:ext>
            </a:extLst>
          </p:cNvPr>
          <p:cNvSpPr/>
          <p:nvPr/>
        </p:nvSpPr>
        <p:spPr>
          <a:xfrm>
            <a:off x="3352115" y="2030794"/>
            <a:ext cx="1163046" cy="28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chocolate</a:t>
            </a:r>
            <a:endParaRPr lang="en-US" dirty="0"/>
          </a:p>
        </p:txBody>
      </p:sp>
      <p:sp>
        <p:nvSpPr>
          <p:cNvPr id="37" name="Rectangle 36">
            <a:extLst>
              <a:ext uri="{FF2B5EF4-FFF2-40B4-BE49-F238E27FC236}">
                <a16:creationId xmlns:a16="http://schemas.microsoft.com/office/drawing/2014/main" id="{B058F719-351C-4D6C-AE76-4FE3619BBEAF}"/>
              </a:ext>
            </a:extLst>
          </p:cNvPr>
          <p:cNvSpPr/>
          <p:nvPr/>
        </p:nvSpPr>
        <p:spPr>
          <a:xfrm>
            <a:off x="4961217" y="2004908"/>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cacahuete</a:t>
            </a:r>
            <a:endParaRPr lang="en-US" dirty="0"/>
          </a:p>
        </p:txBody>
      </p:sp>
      <p:sp>
        <p:nvSpPr>
          <p:cNvPr id="38" name="Rectangle 37">
            <a:extLst>
              <a:ext uri="{FF2B5EF4-FFF2-40B4-BE49-F238E27FC236}">
                <a16:creationId xmlns:a16="http://schemas.microsoft.com/office/drawing/2014/main" id="{8757F71E-DEEE-49C7-88E2-3448BB8226CD}"/>
              </a:ext>
            </a:extLst>
          </p:cNvPr>
          <p:cNvSpPr/>
          <p:nvPr/>
        </p:nvSpPr>
        <p:spPr>
          <a:xfrm>
            <a:off x="6783489" y="2004907"/>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alioli</a:t>
            </a:r>
            <a:endParaRPr lang="en-US" dirty="0"/>
          </a:p>
        </p:txBody>
      </p:sp>
      <p:sp>
        <p:nvSpPr>
          <p:cNvPr id="39" name="Rectangle 38">
            <a:extLst>
              <a:ext uri="{FF2B5EF4-FFF2-40B4-BE49-F238E27FC236}">
                <a16:creationId xmlns:a16="http://schemas.microsoft.com/office/drawing/2014/main" id="{939C32B0-EF11-4F51-A330-FD7D715BF7D9}"/>
              </a:ext>
            </a:extLst>
          </p:cNvPr>
          <p:cNvSpPr/>
          <p:nvPr/>
        </p:nvSpPr>
        <p:spPr>
          <a:xfrm>
            <a:off x="1856066" y="3582500"/>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vieira</a:t>
            </a:r>
            <a:endParaRPr lang="en-US" dirty="0"/>
          </a:p>
        </p:txBody>
      </p:sp>
      <p:sp>
        <p:nvSpPr>
          <p:cNvPr id="40" name="Rectangle 39">
            <a:extLst>
              <a:ext uri="{FF2B5EF4-FFF2-40B4-BE49-F238E27FC236}">
                <a16:creationId xmlns:a16="http://schemas.microsoft.com/office/drawing/2014/main" id="{8D3FBBBA-8BDC-4552-84F5-157E9FD3E362}"/>
              </a:ext>
            </a:extLst>
          </p:cNvPr>
          <p:cNvSpPr/>
          <p:nvPr/>
        </p:nvSpPr>
        <p:spPr>
          <a:xfrm>
            <a:off x="3338923" y="3552871"/>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chile</a:t>
            </a:r>
            <a:endParaRPr lang="en-US" dirty="0"/>
          </a:p>
        </p:txBody>
      </p:sp>
      <p:sp>
        <p:nvSpPr>
          <p:cNvPr id="41" name="Rectangle 40">
            <a:extLst>
              <a:ext uri="{FF2B5EF4-FFF2-40B4-BE49-F238E27FC236}">
                <a16:creationId xmlns:a16="http://schemas.microsoft.com/office/drawing/2014/main" id="{C4A7D771-1793-47EB-8510-17BE63533A5C}"/>
              </a:ext>
            </a:extLst>
          </p:cNvPr>
          <p:cNvSpPr/>
          <p:nvPr/>
        </p:nvSpPr>
        <p:spPr>
          <a:xfrm>
            <a:off x="4733166" y="3531329"/>
            <a:ext cx="1746444"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jitomate/tomate</a:t>
            </a:r>
            <a:endParaRPr lang="en-US" dirty="0"/>
          </a:p>
        </p:txBody>
      </p:sp>
      <p:sp>
        <p:nvSpPr>
          <p:cNvPr id="42" name="Rectangle 41">
            <a:extLst>
              <a:ext uri="{FF2B5EF4-FFF2-40B4-BE49-F238E27FC236}">
                <a16:creationId xmlns:a16="http://schemas.microsoft.com/office/drawing/2014/main" id="{3EDE7489-88AE-441D-B961-12B4DE23348C}"/>
              </a:ext>
            </a:extLst>
          </p:cNvPr>
          <p:cNvSpPr/>
          <p:nvPr/>
        </p:nvSpPr>
        <p:spPr>
          <a:xfrm>
            <a:off x="6845764" y="3549336"/>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cococha</a:t>
            </a:r>
            <a:endParaRPr lang="en-US" dirty="0"/>
          </a:p>
        </p:txBody>
      </p:sp>
      <p:sp>
        <p:nvSpPr>
          <p:cNvPr id="43" name="Rectangle 42">
            <a:extLst>
              <a:ext uri="{FF2B5EF4-FFF2-40B4-BE49-F238E27FC236}">
                <a16:creationId xmlns:a16="http://schemas.microsoft.com/office/drawing/2014/main" id="{1D1E00BB-34D0-4C12-8729-C9299CD884BF}"/>
              </a:ext>
            </a:extLst>
          </p:cNvPr>
          <p:cNvSpPr/>
          <p:nvPr/>
        </p:nvSpPr>
        <p:spPr>
          <a:xfrm>
            <a:off x="4735377" y="4293646"/>
            <a:ext cx="1163046" cy="30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chicle</a:t>
            </a:r>
            <a:endParaRPr lang="en-US" dirty="0"/>
          </a:p>
        </p:txBody>
      </p:sp>
      <p:pic>
        <p:nvPicPr>
          <p:cNvPr id="13315" name="Picture 13314">
            <a:extLst>
              <a:ext uri="{FF2B5EF4-FFF2-40B4-BE49-F238E27FC236}">
                <a16:creationId xmlns:a16="http://schemas.microsoft.com/office/drawing/2014/main" id="{7BB4FF1B-6142-49C8-A924-8A7E32B278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7828" y="82580"/>
            <a:ext cx="876087" cy="876087"/>
          </a:xfrm>
          <a:prstGeom prst="rect">
            <a:avLst/>
          </a:prstGeom>
        </p:spPr>
      </p:pic>
    </p:spTree>
    <p:extLst>
      <p:ext uri="{BB962C8B-B14F-4D97-AF65-F5344CB8AC3E}">
        <p14:creationId xmlns:p14="http://schemas.microsoft.com/office/powerpoint/2010/main" val="240785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s-ES" sz="2000" b="1" dirty="0">
                <a:solidFill>
                  <a:schemeClr val="accent1"/>
                </a:solidFill>
              </a:rPr>
              <a:t>¿Conoces el origen de estas palabras que usamos en español?</a:t>
            </a:r>
            <a:br>
              <a:rPr lang="en-US" sz="2000" dirty="0">
                <a:solidFill>
                  <a:schemeClr val="accent1"/>
                </a:solidFill>
                <a:latin typeface="Century Gothic" panose="020B0502020202020204" pitchFamily="34" charset="0"/>
              </a:rPr>
            </a:br>
            <a:endParaRPr lang="en-GB" sz="2000" dirty="0">
              <a:solidFill>
                <a:schemeClr val="accent1"/>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828800" y="1066800"/>
            <a:ext cx="7086600" cy="3394472"/>
          </a:xfrm>
        </p:spPr>
        <p:txBody>
          <a:bodyPr>
            <a:normAutofit fontScale="70000" lnSpcReduction="20000"/>
          </a:bodyPr>
          <a:lstStyle/>
          <a:p>
            <a:r>
              <a:rPr lang="en-GB" dirty="0" err="1">
                <a:solidFill>
                  <a:srgbClr val="6999C9"/>
                </a:solidFill>
              </a:rPr>
              <a:t>Aguacate</a:t>
            </a:r>
            <a:r>
              <a:rPr lang="en-GB" dirty="0">
                <a:solidFill>
                  <a:srgbClr val="6999C9"/>
                </a:solidFill>
              </a:rPr>
              <a:t>- </a:t>
            </a:r>
            <a:r>
              <a:rPr lang="en-GB" dirty="0"/>
              <a:t>Del </a:t>
            </a:r>
            <a:r>
              <a:rPr lang="en-GB" dirty="0" err="1"/>
              <a:t>náhuatl</a:t>
            </a:r>
            <a:r>
              <a:rPr lang="en-GB" dirty="0"/>
              <a:t> “</a:t>
            </a:r>
            <a:r>
              <a:rPr lang="en-GB" dirty="0" err="1"/>
              <a:t>ahuacatl</a:t>
            </a:r>
            <a:r>
              <a:rPr lang="en-GB" dirty="0"/>
              <a:t>”</a:t>
            </a:r>
          </a:p>
          <a:p>
            <a:r>
              <a:rPr lang="en-GB" dirty="0" err="1">
                <a:solidFill>
                  <a:srgbClr val="6999C9"/>
                </a:solidFill>
              </a:rPr>
              <a:t>Cacahuete</a:t>
            </a:r>
            <a:r>
              <a:rPr lang="en-GB" dirty="0">
                <a:solidFill>
                  <a:srgbClr val="6999C9"/>
                </a:solidFill>
              </a:rPr>
              <a:t>-</a:t>
            </a:r>
            <a:r>
              <a:rPr lang="en-GB" dirty="0"/>
              <a:t>Del </a:t>
            </a:r>
            <a:r>
              <a:rPr lang="en-GB" dirty="0" err="1"/>
              <a:t>náhuatl</a:t>
            </a:r>
            <a:r>
              <a:rPr lang="en-GB" dirty="0"/>
              <a:t> “</a:t>
            </a:r>
            <a:r>
              <a:rPr lang="en-GB" dirty="0" err="1"/>
              <a:t>cacáhuatl</a:t>
            </a:r>
            <a:r>
              <a:rPr lang="en-GB" dirty="0"/>
              <a:t>”</a:t>
            </a:r>
          </a:p>
          <a:p>
            <a:r>
              <a:rPr lang="en-GB" dirty="0">
                <a:solidFill>
                  <a:srgbClr val="6999C9"/>
                </a:solidFill>
              </a:rPr>
              <a:t>Chile-</a:t>
            </a:r>
            <a:r>
              <a:rPr lang="en-GB" dirty="0"/>
              <a:t>Del </a:t>
            </a:r>
            <a:r>
              <a:rPr lang="en-GB" dirty="0" err="1"/>
              <a:t>náhuatl</a:t>
            </a:r>
            <a:r>
              <a:rPr lang="en-GB" dirty="0"/>
              <a:t> “chilli”</a:t>
            </a:r>
          </a:p>
          <a:p>
            <a:r>
              <a:rPr lang="en-GB" dirty="0">
                <a:solidFill>
                  <a:srgbClr val="6999C9"/>
                </a:solidFill>
              </a:rPr>
              <a:t>Chocolate-</a:t>
            </a:r>
            <a:r>
              <a:rPr lang="en-GB" dirty="0"/>
              <a:t>Del </a:t>
            </a:r>
            <a:r>
              <a:rPr lang="en-GB" dirty="0" err="1"/>
              <a:t>náhuatl</a:t>
            </a:r>
            <a:r>
              <a:rPr lang="en-GB" dirty="0"/>
              <a:t> “xocoatl”</a:t>
            </a:r>
          </a:p>
          <a:p>
            <a:r>
              <a:rPr lang="en-GB" dirty="0" err="1">
                <a:solidFill>
                  <a:srgbClr val="6999C9"/>
                </a:solidFill>
              </a:rPr>
              <a:t>Jitomate</a:t>
            </a:r>
            <a:r>
              <a:rPr lang="en-GB" dirty="0">
                <a:solidFill>
                  <a:srgbClr val="6999C9"/>
                </a:solidFill>
              </a:rPr>
              <a:t>/</a:t>
            </a:r>
            <a:r>
              <a:rPr lang="en-GB" dirty="0" err="1">
                <a:solidFill>
                  <a:srgbClr val="6999C9"/>
                </a:solidFill>
              </a:rPr>
              <a:t>Tomate</a:t>
            </a:r>
            <a:r>
              <a:rPr lang="en-GB" dirty="0">
                <a:solidFill>
                  <a:srgbClr val="6999C9"/>
                </a:solidFill>
              </a:rPr>
              <a:t>-</a:t>
            </a:r>
            <a:r>
              <a:rPr lang="en-GB" dirty="0"/>
              <a:t>Del </a:t>
            </a:r>
            <a:r>
              <a:rPr lang="en-GB" dirty="0" err="1"/>
              <a:t>náhuatl</a:t>
            </a:r>
            <a:r>
              <a:rPr lang="en-GB" dirty="0"/>
              <a:t> “</a:t>
            </a:r>
            <a:r>
              <a:rPr lang="en-GB" dirty="0" err="1"/>
              <a:t>tomatl</a:t>
            </a:r>
            <a:r>
              <a:rPr lang="en-GB" dirty="0"/>
              <a:t>”</a:t>
            </a:r>
          </a:p>
          <a:p>
            <a:r>
              <a:rPr lang="en-GB" dirty="0" err="1">
                <a:solidFill>
                  <a:srgbClr val="6999C9"/>
                </a:solidFill>
              </a:rPr>
              <a:t>Cococha</a:t>
            </a:r>
            <a:r>
              <a:rPr lang="en-GB" dirty="0">
                <a:solidFill>
                  <a:srgbClr val="6999C9"/>
                </a:solidFill>
              </a:rPr>
              <a:t>-</a:t>
            </a:r>
            <a:r>
              <a:rPr lang="en-GB" dirty="0"/>
              <a:t>Del </a:t>
            </a:r>
            <a:r>
              <a:rPr lang="en-GB" dirty="0" err="1"/>
              <a:t>euskera</a:t>
            </a:r>
            <a:r>
              <a:rPr lang="en-GB" dirty="0"/>
              <a:t> “</a:t>
            </a:r>
            <a:r>
              <a:rPr lang="en-GB" dirty="0" err="1"/>
              <a:t>kokotxa</a:t>
            </a:r>
            <a:r>
              <a:rPr lang="en-GB" dirty="0"/>
              <a:t>”</a:t>
            </a:r>
          </a:p>
          <a:p>
            <a:r>
              <a:rPr lang="en-GB" dirty="0" err="1">
                <a:solidFill>
                  <a:srgbClr val="6999C9"/>
                </a:solidFill>
              </a:rPr>
              <a:t>Alioli</a:t>
            </a:r>
            <a:r>
              <a:rPr lang="en-GB" dirty="0">
                <a:solidFill>
                  <a:srgbClr val="6999C9"/>
                </a:solidFill>
              </a:rPr>
              <a:t>-</a:t>
            </a:r>
            <a:r>
              <a:rPr lang="en-GB" dirty="0"/>
              <a:t>Del </a:t>
            </a:r>
            <a:r>
              <a:rPr lang="en-GB" dirty="0" err="1"/>
              <a:t>catalán</a:t>
            </a:r>
            <a:r>
              <a:rPr lang="en-GB" dirty="0"/>
              <a:t> “all-i-</a:t>
            </a:r>
            <a:r>
              <a:rPr lang="en-GB" dirty="0" err="1"/>
              <a:t>oli</a:t>
            </a:r>
            <a:r>
              <a:rPr lang="en-GB" dirty="0"/>
              <a:t>”</a:t>
            </a:r>
          </a:p>
          <a:p>
            <a:r>
              <a:rPr lang="en-GB" dirty="0">
                <a:solidFill>
                  <a:srgbClr val="6999C9"/>
                </a:solidFill>
              </a:rPr>
              <a:t>Vieira-</a:t>
            </a:r>
            <a:r>
              <a:rPr lang="en-GB" dirty="0"/>
              <a:t>Del </a:t>
            </a:r>
            <a:r>
              <a:rPr lang="en-GB" dirty="0" err="1"/>
              <a:t>gallego</a:t>
            </a:r>
            <a:r>
              <a:rPr lang="en-GB" dirty="0"/>
              <a:t> “</a:t>
            </a:r>
            <a:r>
              <a:rPr lang="en-GB" dirty="0" err="1"/>
              <a:t>vieira</a:t>
            </a:r>
            <a:r>
              <a:rPr lang="en-GB" dirty="0"/>
              <a:t>”</a:t>
            </a:r>
          </a:p>
          <a:p>
            <a:r>
              <a:rPr lang="en-GB" dirty="0">
                <a:solidFill>
                  <a:srgbClr val="6999C9"/>
                </a:solidFill>
              </a:rPr>
              <a:t>Chicle-</a:t>
            </a:r>
            <a:r>
              <a:rPr lang="en-GB" dirty="0"/>
              <a:t>Del </a:t>
            </a:r>
            <a:r>
              <a:rPr lang="en-GB" dirty="0" err="1"/>
              <a:t>náhuatl</a:t>
            </a:r>
            <a:r>
              <a:rPr lang="en-GB" dirty="0"/>
              <a:t> “</a:t>
            </a:r>
            <a:r>
              <a:rPr lang="en-GB" dirty="0" err="1"/>
              <a:t>tzictli</a:t>
            </a:r>
            <a:r>
              <a:rPr lang="en-GB" dirty="0"/>
              <a:t>”</a:t>
            </a:r>
          </a:p>
          <a:p>
            <a:endParaRPr lang="en-GB" dirty="0">
              <a:solidFill>
                <a:srgbClr val="6999C9"/>
              </a:solidFill>
            </a:endParaRPr>
          </a:p>
          <a:p>
            <a:endParaRPr lang="en-GB" dirty="0">
              <a:solidFill>
                <a:srgbClr val="6999C9"/>
              </a:solidFill>
            </a:endParaRPr>
          </a:p>
        </p:txBody>
      </p:sp>
      <p:pic>
        <p:nvPicPr>
          <p:cNvPr id="7" name="Picture 6">
            <a:extLst>
              <a:ext uri="{FF2B5EF4-FFF2-40B4-BE49-F238E27FC236}">
                <a16:creationId xmlns:a16="http://schemas.microsoft.com/office/drawing/2014/main" id="{B434D8E8-D552-446E-B079-CB50C9F2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71438"/>
            <a:ext cx="995362" cy="995362"/>
          </a:xfrm>
          <a:prstGeom prst="rect">
            <a:avLst/>
          </a:prstGeom>
        </p:spPr>
      </p:pic>
    </p:spTree>
    <p:extLst>
      <p:ext uri="{BB962C8B-B14F-4D97-AF65-F5344CB8AC3E}">
        <p14:creationId xmlns:p14="http://schemas.microsoft.com/office/powerpoint/2010/main" val="145617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n-US" sz="3200" b="1" dirty="0" err="1">
                <a:solidFill>
                  <a:schemeClr val="accent1"/>
                </a:solidFill>
                <a:latin typeface="Century Gothic" panose="020B0502020202020204" pitchFamily="34" charset="0"/>
              </a:rPr>
              <a:t>Escucha</a:t>
            </a:r>
            <a:r>
              <a:rPr lang="en-US" sz="3200" b="1" dirty="0">
                <a:solidFill>
                  <a:schemeClr val="accent1"/>
                </a:solidFill>
                <a:latin typeface="Century Gothic" panose="020B0502020202020204" pitchFamily="34" charset="0"/>
              </a:rPr>
              <a:t> </a:t>
            </a:r>
            <a:r>
              <a:rPr lang="en-US" sz="3200" b="1" dirty="0" err="1">
                <a:solidFill>
                  <a:schemeClr val="accent1"/>
                </a:solidFill>
                <a:latin typeface="Century Gothic" panose="020B0502020202020204" pitchFamily="34" charset="0"/>
              </a:rPr>
              <a:t>otras</a:t>
            </a:r>
            <a:r>
              <a:rPr lang="en-US" sz="3200" b="1" dirty="0">
                <a:solidFill>
                  <a:schemeClr val="accent1"/>
                </a:solidFill>
                <a:latin typeface="Century Gothic" panose="020B0502020202020204" pitchFamily="34" charset="0"/>
              </a:rPr>
              <a:t> </a:t>
            </a:r>
            <a:r>
              <a:rPr lang="en-US" sz="3200" b="1" dirty="0" err="1">
                <a:solidFill>
                  <a:schemeClr val="accent1"/>
                </a:solidFill>
                <a:latin typeface="Century Gothic" panose="020B0502020202020204" pitchFamily="34" charset="0"/>
              </a:rPr>
              <a:t>voces</a:t>
            </a:r>
            <a:br>
              <a:rPr lang="en-US" sz="2000" dirty="0">
                <a:solidFill>
                  <a:schemeClr val="accent1"/>
                </a:solidFill>
                <a:latin typeface="Century Gothic" panose="020B0502020202020204" pitchFamily="34" charset="0"/>
              </a:rPr>
            </a:br>
            <a:endParaRPr lang="en-GB" sz="2000" dirty="0">
              <a:solidFill>
                <a:schemeClr val="accent1"/>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439443" y="1581150"/>
            <a:ext cx="2209800" cy="3394472"/>
          </a:xfrm>
        </p:spPr>
        <p:txBody>
          <a:bodyPr>
            <a:normAutofit/>
          </a:bodyPr>
          <a:lstStyle/>
          <a:p>
            <a:r>
              <a:rPr lang="en-GB" sz="2000" dirty="0">
                <a:latin typeface="Century Gothic" panose="020B0502020202020204" pitchFamily="34" charset="0"/>
                <a:hlinkClick r:id="rId5"/>
              </a:rPr>
              <a:t>Quechua</a:t>
            </a:r>
            <a:endParaRPr lang="en-GB" sz="2000" dirty="0">
              <a:latin typeface="Century Gothic" panose="020B0502020202020204" pitchFamily="34" charset="0"/>
            </a:endParaRPr>
          </a:p>
          <a:p>
            <a:r>
              <a:rPr lang="en-GB" sz="2000" dirty="0">
                <a:latin typeface="Century Gothic" panose="020B0502020202020204" pitchFamily="34" charset="0"/>
                <a:hlinkClick r:id="rId6"/>
              </a:rPr>
              <a:t>Guaraní</a:t>
            </a:r>
            <a:endParaRPr lang="en-GB" sz="2000" dirty="0">
              <a:latin typeface="Century Gothic" panose="020B0502020202020204" pitchFamily="34" charset="0"/>
            </a:endParaRPr>
          </a:p>
          <a:p>
            <a:r>
              <a:rPr lang="en-GB" sz="2000" dirty="0" err="1">
                <a:latin typeface="Century Gothic" panose="020B0502020202020204" pitchFamily="34" charset="0"/>
                <a:hlinkClick r:id="rId7"/>
              </a:rPr>
              <a:t>Mapuche</a:t>
            </a:r>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a:t>
            </a:r>
            <a:r>
              <a:rPr lang="en-GB" sz="2000" dirty="0" err="1">
                <a:latin typeface="Century Gothic" panose="020B0502020202020204" pitchFamily="34" charset="0"/>
              </a:rPr>
              <a:t>Puedes</a:t>
            </a:r>
            <a:r>
              <a:rPr lang="en-GB" sz="2000" dirty="0">
                <a:latin typeface="Century Gothic" panose="020B0502020202020204" pitchFamily="34" charset="0"/>
              </a:rPr>
              <a:t> </a:t>
            </a:r>
            <a:r>
              <a:rPr lang="en-GB" sz="2000" dirty="0" err="1">
                <a:latin typeface="Century Gothic" panose="020B0502020202020204" pitchFamily="34" charset="0"/>
              </a:rPr>
              <a:t>reconocer</a:t>
            </a:r>
            <a:r>
              <a:rPr lang="en-GB" sz="2000" dirty="0">
                <a:latin typeface="Century Gothic" panose="020B0502020202020204" pitchFamily="34" charset="0"/>
              </a:rPr>
              <a:t> </a:t>
            </a:r>
            <a:r>
              <a:rPr lang="en-GB" sz="2000" dirty="0" err="1">
                <a:latin typeface="Century Gothic" panose="020B0502020202020204" pitchFamily="34" charset="0"/>
              </a:rPr>
              <a:t>esta</a:t>
            </a:r>
            <a:r>
              <a:rPr lang="en-GB" sz="2000" dirty="0">
                <a:latin typeface="Century Gothic" panose="020B0502020202020204" pitchFamily="34" charset="0"/>
              </a:rPr>
              <a:t>?</a:t>
            </a:r>
          </a:p>
        </p:txBody>
      </p:sp>
      <p:pic>
        <p:nvPicPr>
          <p:cNvPr id="7" name="Picture 6">
            <a:extLst>
              <a:ext uri="{FF2B5EF4-FFF2-40B4-BE49-F238E27FC236}">
                <a16:creationId xmlns:a16="http://schemas.microsoft.com/office/drawing/2014/main" id="{C1FA707A-5AF6-47EE-9F8D-36C1E4C8C1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4800" y="102394"/>
            <a:ext cx="1071562" cy="1071562"/>
          </a:xfrm>
          <a:prstGeom prst="rect">
            <a:avLst/>
          </a:prstGeom>
        </p:spPr>
      </p:pic>
      <p:pic>
        <p:nvPicPr>
          <p:cNvPr id="9" name="Picture 8">
            <a:extLst>
              <a:ext uri="{FF2B5EF4-FFF2-40B4-BE49-F238E27FC236}">
                <a16:creationId xmlns:a16="http://schemas.microsoft.com/office/drawing/2014/main" id="{360620E7-B343-4A1F-8A4F-A55E8DC3FA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1657350"/>
            <a:ext cx="2143125" cy="2143125"/>
          </a:xfrm>
          <a:prstGeom prst="rect">
            <a:avLst/>
          </a:prstGeom>
        </p:spPr>
      </p:pic>
      <p:pic>
        <p:nvPicPr>
          <p:cNvPr id="10" name="Euskera">
            <a:hlinkClick r:id="" action="ppaction://media"/>
            <a:extLst>
              <a:ext uri="{FF2B5EF4-FFF2-40B4-BE49-F238E27FC236}">
                <a16:creationId xmlns:a16="http://schemas.microsoft.com/office/drawing/2014/main" id="{78A8D4B3-F170-4328-BDDA-1091C0394CD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248400" y="3409950"/>
            <a:ext cx="487363" cy="487363"/>
          </a:xfrm>
          <a:prstGeom prst="rect">
            <a:avLst/>
          </a:prstGeom>
        </p:spPr>
      </p:pic>
    </p:spTree>
    <p:extLst>
      <p:ext uri="{BB962C8B-B14F-4D97-AF65-F5344CB8AC3E}">
        <p14:creationId xmlns:p14="http://schemas.microsoft.com/office/powerpoint/2010/main" val="22509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4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1524000" y="1377724"/>
            <a:ext cx="7388681" cy="0"/>
          </a:xfrm>
          <a:prstGeom prst="line">
            <a:avLst/>
          </a:prstGeom>
          <a:ln w="12700">
            <a:solidFill>
              <a:srgbClr val="6999C9"/>
            </a:solidFill>
          </a:ln>
          <a:scene3d>
            <a:camera prst="orthographicFront"/>
            <a:lightRig rig="threePt" dir="t"/>
          </a:scene3d>
          <a:sp3d>
            <a:bevelT h="127000" prst="slope"/>
          </a:sp3d>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1540328" y="292953"/>
            <a:ext cx="3236784" cy="830997"/>
          </a:xfrm>
          <a:prstGeom prst="rect">
            <a:avLst/>
          </a:prstGeom>
          <a:noFill/>
        </p:spPr>
        <p:txBody>
          <a:bodyPr wrap="none" rtlCol="0">
            <a:spAutoFit/>
          </a:bodyPr>
          <a:lstStyle/>
          <a:p>
            <a:r>
              <a:rPr lang="en-US" sz="4800" dirty="0">
                <a:solidFill>
                  <a:srgbClr val="6999C9"/>
                </a:solidFill>
                <a:latin typeface="Century Gothic" panose="020B0502020202020204" pitchFamily="34" charset="0"/>
              </a:rPr>
              <a:t>Thank You</a:t>
            </a:r>
            <a:endParaRPr lang="en-GB" sz="4800" dirty="0">
              <a:solidFill>
                <a:srgbClr val="6999C9"/>
              </a:solidFill>
              <a:latin typeface="Century Gothic" panose="020B0502020202020204" pitchFamily="34" charset="0"/>
            </a:endParaRPr>
          </a:p>
        </p:txBody>
      </p:sp>
      <p:sp>
        <p:nvSpPr>
          <p:cNvPr id="18" name="Slide Number Placeholder 2"/>
          <p:cNvSpPr>
            <a:spLocks noGrp="1"/>
          </p:cNvSpPr>
          <p:nvPr>
            <p:ph type="sldNum" sz="quarter" idx="12"/>
          </p:nvPr>
        </p:nvSpPr>
        <p:spPr>
          <a:xfrm>
            <a:off x="6553200" y="6245225"/>
            <a:ext cx="2133600" cy="476250"/>
          </a:xfrm>
        </p:spPr>
        <p:txBody>
          <a:bodyPr/>
          <a:lstStyle/>
          <a:p>
            <a:fld id="{334706AD-8923-4857-82BC-4E2BB51C8C61}" type="slidenum">
              <a:rPr lang="en-US" altLang="en-US" smtClean="0"/>
              <a:pPr/>
              <a:t>16</a:t>
            </a:fld>
            <a:endParaRPr lang="en-US" altLang="en-US"/>
          </a:p>
        </p:txBody>
      </p:sp>
      <p:grpSp>
        <p:nvGrpSpPr>
          <p:cNvPr id="2" name="Group 1"/>
          <p:cNvGrpSpPr/>
          <p:nvPr/>
        </p:nvGrpSpPr>
        <p:grpSpPr>
          <a:xfrm>
            <a:off x="4876800" y="1733550"/>
            <a:ext cx="3698354" cy="1828800"/>
            <a:chOff x="4439864" y="2038350"/>
            <a:chExt cx="3698354" cy="1828800"/>
          </a:xfrm>
        </p:grpSpPr>
        <p:sp>
          <p:nvSpPr>
            <p:cNvPr id="19" name="AutoShape 14"/>
            <p:cNvSpPr>
              <a:spLocks noChangeArrowheads="1"/>
            </p:cNvSpPr>
            <p:nvPr/>
          </p:nvSpPr>
          <p:spPr bwMode="auto">
            <a:xfrm flipH="1">
              <a:off x="4439864" y="2038350"/>
              <a:ext cx="3637335" cy="1828800"/>
            </a:xfrm>
            <a:prstGeom prst="wedgeRoundRectCallout">
              <a:avLst>
                <a:gd name="adj1" fmla="val 66907"/>
                <a:gd name="adj2" fmla="val 32907"/>
                <a:gd name="adj3" fmla="val 16667"/>
              </a:avLst>
            </a:prstGeom>
            <a:solidFill>
              <a:srgbClr val="E3E3E3"/>
            </a:solidFill>
            <a:ln w="41275">
              <a:noFill/>
              <a:miter lim="800000"/>
              <a:headEnd/>
              <a:tailEnd/>
            </a:ln>
            <a:effectLst/>
          </p:spPr>
          <p:txBody>
            <a:bodyPr/>
            <a:lstStyle>
              <a:lvl1pPr eaLnBrk="0" hangingPunct="0">
                <a:defRPr sz="2000">
                  <a:solidFill>
                    <a:schemeClr val="tx1"/>
                  </a:solidFill>
                  <a:latin typeface="Century Gothic" pitchFamily="34" charset="0"/>
                  <a:ea typeface="ＭＳ Ｐゴシック" pitchFamily="34" charset="-128"/>
                </a:defRPr>
              </a:lvl1pPr>
              <a:lvl2pPr marL="742950" indent="-285750" eaLnBrk="0" hangingPunct="0">
                <a:defRPr sz="2000">
                  <a:solidFill>
                    <a:schemeClr val="tx1"/>
                  </a:solidFill>
                  <a:latin typeface="Century Gothic" pitchFamily="34" charset="0"/>
                  <a:ea typeface="ＭＳ Ｐゴシック" pitchFamily="34" charset="-128"/>
                </a:defRPr>
              </a:lvl2pPr>
              <a:lvl3pPr marL="1143000" indent="-228600" eaLnBrk="0" hangingPunct="0">
                <a:defRPr sz="2000">
                  <a:solidFill>
                    <a:schemeClr val="tx1"/>
                  </a:solidFill>
                  <a:latin typeface="Century Gothic" pitchFamily="34" charset="0"/>
                  <a:ea typeface="ＭＳ Ｐゴシック" pitchFamily="34" charset="-128"/>
                </a:defRPr>
              </a:lvl3pPr>
              <a:lvl4pPr marL="1600200" indent="-228600" eaLnBrk="0" hangingPunct="0">
                <a:defRPr sz="2000">
                  <a:solidFill>
                    <a:schemeClr val="tx1"/>
                  </a:solidFill>
                  <a:latin typeface="Century Gothic" pitchFamily="34" charset="0"/>
                  <a:ea typeface="ＭＳ Ｐゴシック" pitchFamily="34" charset="-128"/>
                </a:defRPr>
              </a:lvl4pPr>
              <a:lvl5pPr marL="2057400" indent="-228600" eaLnBrk="0" hangingPunct="0">
                <a:defRPr sz="20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entury Gothic" pitchFamily="34" charset="0"/>
                  <a:ea typeface="ＭＳ Ｐゴシック" pitchFamily="34" charset="-128"/>
                </a:defRPr>
              </a:lvl9pPr>
            </a:lstStyle>
            <a:p>
              <a:pPr algn="ctr" eaLnBrk="1" hangingPunct="1">
                <a:defRPr/>
              </a:pPr>
              <a:endParaRPr lang="en-GB" altLang="en-US"/>
            </a:p>
          </p:txBody>
        </p:sp>
        <p:sp>
          <p:nvSpPr>
            <p:cNvPr id="20" name="Rectangle 15"/>
            <p:cNvSpPr>
              <a:spLocks noChangeArrowheads="1"/>
            </p:cNvSpPr>
            <p:nvPr/>
          </p:nvSpPr>
          <p:spPr bwMode="auto">
            <a:xfrm>
              <a:off x="4556817" y="2327062"/>
              <a:ext cx="1473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200" b="1">
                  <a:solidFill>
                    <a:srgbClr val="2B5481"/>
                  </a:solidFill>
                  <a:latin typeface="Century Gothic" pitchFamily="34" charset="0"/>
                  <a:ea typeface="ＭＳ Ｐゴシック" pitchFamily="34" charset="-128"/>
                </a:defRPr>
              </a:lvl1pPr>
              <a:lvl2pPr marL="742950" indent="-285750" eaLnBrk="0" hangingPunct="0">
                <a:spcBef>
                  <a:spcPct val="20000"/>
                </a:spcBef>
                <a:buChar char="–"/>
                <a:defRPr sz="2200" b="1">
                  <a:solidFill>
                    <a:srgbClr val="2B5481"/>
                  </a:solidFill>
                  <a:latin typeface="Century Gothic" pitchFamily="34" charset="0"/>
                  <a:ea typeface="ＭＳ Ｐゴシック" pitchFamily="34" charset="-128"/>
                </a:defRPr>
              </a:lvl2pPr>
              <a:lvl3pPr marL="1143000" indent="-228600" eaLnBrk="0" hangingPunct="0">
                <a:spcBef>
                  <a:spcPct val="20000"/>
                </a:spcBef>
                <a:buChar char="•"/>
                <a:defRPr sz="2200" b="1">
                  <a:solidFill>
                    <a:srgbClr val="2B5481"/>
                  </a:solidFill>
                  <a:latin typeface="Century Gothic" pitchFamily="34" charset="0"/>
                  <a:ea typeface="ＭＳ Ｐゴシック" pitchFamily="34" charset="-128"/>
                </a:defRPr>
              </a:lvl3pPr>
              <a:lvl4pPr marL="1600200" indent="-228600" eaLnBrk="0" hangingPunct="0">
                <a:spcBef>
                  <a:spcPct val="20000"/>
                </a:spcBef>
                <a:buChar char="–"/>
                <a:defRPr sz="2200" b="1">
                  <a:solidFill>
                    <a:srgbClr val="2B5481"/>
                  </a:solidFill>
                  <a:latin typeface="Century Gothic" pitchFamily="34" charset="0"/>
                  <a:ea typeface="ＭＳ Ｐゴシック" pitchFamily="34" charset="-128"/>
                </a:defRPr>
              </a:lvl4pPr>
              <a:lvl5pPr marL="2057400" indent="-228600" eaLnBrk="0" hangingPunct="0">
                <a:spcBef>
                  <a:spcPct val="20000"/>
                </a:spcBef>
                <a:buChar char="»"/>
                <a:defRPr sz="2200" b="1">
                  <a:solidFill>
                    <a:srgbClr val="2B5481"/>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9pPr>
            </a:lstStyle>
            <a:p>
              <a:pPr algn="r" eaLnBrk="1" hangingPunct="1">
                <a:spcBef>
                  <a:spcPct val="0"/>
                </a:spcBef>
                <a:buFontTx/>
                <a:buNone/>
              </a:pPr>
              <a:r>
                <a:rPr lang="en-US" altLang="en-US" sz="2400" dirty="0">
                  <a:solidFill>
                    <a:srgbClr val="6999C9"/>
                  </a:solidFill>
                </a:rPr>
                <a:t>Gracias </a:t>
              </a:r>
              <a:br>
                <a:rPr lang="en-US" altLang="en-US" sz="2400" dirty="0">
                  <a:solidFill>
                    <a:srgbClr val="6999C9"/>
                  </a:solidFill>
                </a:rPr>
              </a:br>
              <a:r>
                <a:rPr lang="en-US" altLang="en-US" sz="2400" dirty="0">
                  <a:solidFill>
                    <a:srgbClr val="6999C9"/>
                  </a:solidFill>
                </a:rPr>
                <a:t>Merci </a:t>
              </a:r>
            </a:p>
            <a:p>
              <a:pPr algn="r" eaLnBrk="1" hangingPunct="1">
                <a:spcBef>
                  <a:spcPct val="0"/>
                </a:spcBef>
                <a:buFontTx/>
                <a:buNone/>
              </a:pPr>
              <a:r>
                <a:rPr lang="ar-SA" altLang="en-US" sz="2400" dirty="0">
                  <a:solidFill>
                    <a:srgbClr val="6999C9"/>
                  </a:solidFill>
                </a:rPr>
                <a:t>ﺷﻜ</a:t>
              </a:r>
              <a:r>
                <a:rPr lang="ar-SA" altLang="en-US" sz="3200" dirty="0">
                  <a:solidFill>
                    <a:srgbClr val="6999C9"/>
                  </a:solidFill>
                </a:rPr>
                <a:t>ﺮﺍﹰ</a:t>
              </a:r>
              <a:r>
                <a:rPr lang="en-US" altLang="en-US" sz="3200" dirty="0">
                  <a:solidFill>
                    <a:srgbClr val="6999C9"/>
                  </a:solidFill>
                </a:rPr>
                <a:t> </a:t>
              </a:r>
            </a:p>
          </p:txBody>
        </p:sp>
        <p:sp>
          <p:nvSpPr>
            <p:cNvPr id="21" name="Rectangle 16"/>
            <p:cNvSpPr>
              <a:spLocks noChangeArrowheads="1"/>
            </p:cNvSpPr>
            <p:nvPr/>
          </p:nvSpPr>
          <p:spPr bwMode="auto">
            <a:xfrm>
              <a:off x="6258618" y="2327062"/>
              <a:ext cx="187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200" b="1">
                  <a:solidFill>
                    <a:srgbClr val="2B5481"/>
                  </a:solidFill>
                  <a:latin typeface="Century Gothic" pitchFamily="34" charset="0"/>
                  <a:ea typeface="ＭＳ Ｐゴシック" pitchFamily="34" charset="-128"/>
                </a:defRPr>
              </a:lvl1pPr>
              <a:lvl2pPr marL="742950" indent="-285750" eaLnBrk="0" hangingPunct="0">
                <a:spcBef>
                  <a:spcPct val="20000"/>
                </a:spcBef>
                <a:buChar char="–"/>
                <a:defRPr sz="2200" b="1">
                  <a:solidFill>
                    <a:srgbClr val="2B5481"/>
                  </a:solidFill>
                  <a:latin typeface="Century Gothic" pitchFamily="34" charset="0"/>
                  <a:ea typeface="ＭＳ Ｐゴシック" pitchFamily="34" charset="-128"/>
                </a:defRPr>
              </a:lvl2pPr>
              <a:lvl3pPr marL="1143000" indent="-228600" eaLnBrk="0" hangingPunct="0">
                <a:spcBef>
                  <a:spcPct val="20000"/>
                </a:spcBef>
                <a:buChar char="•"/>
                <a:defRPr sz="2200" b="1">
                  <a:solidFill>
                    <a:srgbClr val="2B5481"/>
                  </a:solidFill>
                  <a:latin typeface="Century Gothic" pitchFamily="34" charset="0"/>
                  <a:ea typeface="ＭＳ Ｐゴシック" pitchFamily="34" charset="-128"/>
                </a:defRPr>
              </a:lvl3pPr>
              <a:lvl4pPr marL="1600200" indent="-228600" eaLnBrk="0" hangingPunct="0">
                <a:spcBef>
                  <a:spcPct val="20000"/>
                </a:spcBef>
                <a:buChar char="–"/>
                <a:defRPr sz="2200" b="1">
                  <a:solidFill>
                    <a:srgbClr val="2B5481"/>
                  </a:solidFill>
                  <a:latin typeface="Century Gothic" pitchFamily="34" charset="0"/>
                  <a:ea typeface="ＭＳ Ｐゴシック" pitchFamily="34" charset="-128"/>
                </a:defRPr>
              </a:lvl4pPr>
              <a:lvl5pPr marL="2057400" indent="-228600" eaLnBrk="0" hangingPunct="0">
                <a:spcBef>
                  <a:spcPct val="20000"/>
                </a:spcBef>
                <a:buChar char="»"/>
                <a:defRPr sz="2200" b="1">
                  <a:solidFill>
                    <a:srgbClr val="2B5481"/>
                  </a:solidFill>
                  <a:latin typeface="Century Gothic"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2B5481"/>
                  </a:solidFill>
                  <a:latin typeface="Century Gothic" pitchFamily="34" charset="0"/>
                  <a:ea typeface="ＭＳ Ｐゴシック" pitchFamily="34" charset="-128"/>
                </a:defRPr>
              </a:lvl9pPr>
            </a:lstStyle>
            <a:p>
              <a:pPr eaLnBrk="1" hangingPunct="1">
                <a:spcBef>
                  <a:spcPct val="0"/>
                </a:spcBef>
                <a:buFontTx/>
                <a:buNone/>
              </a:pPr>
              <a:r>
                <a:rPr lang="en-US" altLang="en-US" sz="2400" dirty="0">
                  <a:solidFill>
                    <a:srgbClr val="6999C9"/>
                  </a:solidFill>
                </a:rPr>
                <a:t>Thank You </a:t>
              </a:r>
              <a:br>
                <a:rPr lang="en-US" altLang="en-US" sz="2400" dirty="0">
                  <a:solidFill>
                    <a:srgbClr val="6999C9"/>
                  </a:solidFill>
                </a:rPr>
              </a:br>
              <a:r>
                <a:rPr lang="en-US" altLang="en-US" sz="2400" dirty="0">
                  <a:solidFill>
                    <a:srgbClr val="6999C9"/>
                  </a:solidFill>
                </a:rPr>
                <a:t>Спасибо</a:t>
              </a:r>
            </a:p>
            <a:p>
              <a:pPr eaLnBrk="1" hangingPunct="1">
                <a:spcBef>
                  <a:spcPct val="0"/>
                </a:spcBef>
                <a:buFontTx/>
                <a:buNone/>
              </a:pPr>
              <a:r>
                <a:rPr lang="en-US" altLang="en-US" sz="2400" dirty="0">
                  <a:solidFill>
                    <a:srgbClr val="6999C9"/>
                  </a:solidFill>
                </a:rPr>
                <a:t>谢谢</a:t>
              </a:r>
            </a:p>
          </p:txBody>
        </p:sp>
      </p:grpSp>
      <p:pic>
        <p:nvPicPr>
          <p:cNvPr id="14" name="Picture 2" descr="C:\Users\chenghui.xu\Desktop\Personal\white_UN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87" y="214023"/>
            <a:ext cx="1156607" cy="979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434590"/>
            <a:ext cx="3124200" cy="2499360"/>
          </a:xfrm>
          <a:prstGeom prst="rect">
            <a:avLst/>
          </a:prstGeom>
        </p:spPr>
      </p:pic>
    </p:spTree>
    <p:extLst>
      <p:ext uri="{BB962C8B-B14F-4D97-AF65-F5344CB8AC3E}">
        <p14:creationId xmlns:p14="http://schemas.microsoft.com/office/powerpoint/2010/main" val="38357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n-GB" sz="2000" b="1" dirty="0">
                <a:solidFill>
                  <a:schemeClr val="accent1"/>
                </a:solidFill>
                <a:latin typeface="Century Gothic" panose="020B0502020202020204" pitchFamily="34" charset="0"/>
              </a:rPr>
              <a:t>INTRODUCCIÓN</a:t>
            </a: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ods4">
            <a:extLst>
              <a:ext uri="{FF2B5EF4-FFF2-40B4-BE49-F238E27FC236}">
                <a16:creationId xmlns:a16="http://schemas.microsoft.com/office/drawing/2014/main" id="{FC3C1B76-D39C-4050-80A3-5BD7C171B7D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ECE941A-0524-4A16-B706-AC4C13CED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918" y="38879"/>
            <a:ext cx="847725" cy="847725"/>
          </a:xfrm>
          <a:prstGeom prst="rect">
            <a:avLst/>
          </a:prstGeom>
        </p:spPr>
      </p:pic>
      <p:sp>
        <p:nvSpPr>
          <p:cNvPr id="10" name="Content Placeholder 9">
            <a:extLst>
              <a:ext uri="{FF2B5EF4-FFF2-40B4-BE49-F238E27FC236}">
                <a16:creationId xmlns:a16="http://schemas.microsoft.com/office/drawing/2014/main" id="{B6B90624-70EA-4248-9898-E74FDB20AB96}"/>
              </a:ext>
            </a:extLst>
          </p:cNvPr>
          <p:cNvSpPr>
            <a:spLocks noGrp="1"/>
          </p:cNvSpPr>
          <p:nvPr>
            <p:ph idx="1"/>
          </p:nvPr>
        </p:nvSpPr>
        <p:spPr>
          <a:xfrm>
            <a:off x="1828800" y="1200151"/>
            <a:ext cx="6858000" cy="3394472"/>
          </a:xfrm>
        </p:spPr>
        <p:txBody>
          <a:bodyPr>
            <a:normAutofit fontScale="70000" lnSpcReduction="20000"/>
          </a:bodyPr>
          <a:lstStyle/>
          <a:p>
            <a:pPr marL="0" indent="0">
              <a:buNone/>
            </a:pPr>
            <a:r>
              <a:rPr lang="es-ES" i="1" dirty="0">
                <a:solidFill>
                  <a:schemeClr val="accent1"/>
                </a:solidFill>
                <a:latin typeface="Century Gothic" panose="020B0502020202020204" pitchFamily="34" charset="0"/>
              </a:rPr>
              <a:t>"El uso de las lenguas maternas en el marco de un enfoque plurilingüe es un componente esencial de la educación de calidad, que es la base para empoderar a las mujeres y a los hombres y a sus sociedades. Debemos reconocer y promover este potencial para no dejar a nadie rezagado y construir un futuro más justo y sostenible para todos".</a:t>
            </a:r>
            <a:r>
              <a:rPr lang="es-ES" sz="2000" dirty="0">
                <a:latin typeface="Century Gothic" panose="020B0502020202020204" pitchFamily="34" charset="0"/>
                <a:hlinkClick r:id="rId4"/>
              </a:rPr>
              <a:t> </a:t>
            </a:r>
          </a:p>
          <a:p>
            <a:pPr marL="0" indent="0" algn="r">
              <a:buNone/>
            </a:pPr>
            <a:r>
              <a:rPr lang="es-ES" sz="2000" dirty="0">
                <a:latin typeface="Century Gothic" panose="020B0502020202020204" pitchFamily="34" charset="0"/>
                <a:hlinkClick r:id="rId4"/>
              </a:rPr>
              <a:t>Día Internacional de la Lengua Materna 2018.</a:t>
            </a:r>
            <a:endParaRPr lang="es-ES" sz="2000" i="1" dirty="0">
              <a:solidFill>
                <a:schemeClr val="accent1"/>
              </a:solidFill>
              <a:latin typeface="Century Gothic" panose="020B0502020202020204" pitchFamily="34" charset="0"/>
            </a:endParaRPr>
          </a:p>
          <a:p>
            <a:pPr marL="0" indent="0">
              <a:buNone/>
            </a:pPr>
            <a:endParaRPr lang="es-ES" sz="2000" dirty="0"/>
          </a:p>
          <a:p>
            <a:pPr marL="0" indent="0">
              <a:buNone/>
            </a:pPr>
            <a:r>
              <a:rPr lang="es-ES" sz="1800" dirty="0">
                <a:latin typeface="Century Gothic" panose="020B0502020202020204" pitchFamily="34" charset="0"/>
              </a:rPr>
              <a:t>El Programa de Español del Programa de Lenguas y Comunicación en UNHQ ha preparado este quiz sobre la diversidad lingüística en los países hispanohablantes para conmemorar el Día Internacional de la Lengua Materna 2018.</a:t>
            </a:r>
            <a:endParaRPr lang="en-US" sz="1800" dirty="0">
              <a:latin typeface="Century Gothic" panose="020B0502020202020204" pitchFamily="34" charset="0"/>
            </a:endParaRPr>
          </a:p>
        </p:txBody>
      </p:sp>
    </p:spTree>
    <p:extLst>
      <p:ext uri="{BB962C8B-B14F-4D97-AF65-F5344CB8AC3E}">
        <p14:creationId xmlns:p14="http://schemas.microsoft.com/office/powerpoint/2010/main" val="95596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n-US" sz="2000" b="1" dirty="0">
                <a:solidFill>
                  <a:schemeClr val="accent1"/>
                </a:solidFill>
                <a:latin typeface="Century Gothic" panose="020B0502020202020204" pitchFamily="34" charset="0"/>
              </a:rPr>
              <a:t>¿</a:t>
            </a:r>
            <a:r>
              <a:rPr lang="en-US" sz="2000" b="1" dirty="0" err="1">
                <a:solidFill>
                  <a:schemeClr val="accent1"/>
                </a:solidFill>
                <a:latin typeface="Century Gothic" panose="020B0502020202020204" pitchFamily="34" charset="0"/>
              </a:rPr>
              <a:t>Sabes</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cuántos</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millones</a:t>
            </a:r>
            <a:r>
              <a:rPr lang="en-US" sz="2000" b="1" dirty="0">
                <a:solidFill>
                  <a:schemeClr val="accent1"/>
                </a:solidFill>
                <a:latin typeface="Century Gothic" panose="020B0502020202020204" pitchFamily="34" charset="0"/>
              </a:rPr>
              <a:t> de personas </a:t>
            </a:r>
            <a:r>
              <a:rPr lang="en-US" sz="2000" b="1" dirty="0" err="1">
                <a:solidFill>
                  <a:schemeClr val="accent1"/>
                </a:solidFill>
                <a:latin typeface="Century Gothic" panose="020B0502020202020204" pitchFamily="34" charset="0"/>
              </a:rPr>
              <a:t>tienen</a:t>
            </a:r>
            <a:r>
              <a:rPr lang="en-US" sz="2000" b="1" dirty="0">
                <a:solidFill>
                  <a:schemeClr val="accent1"/>
                </a:solidFill>
                <a:latin typeface="Century Gothic" panose="020B0502020202020204" pitchFamily="34" charset="0"/>
              </a:rPr>
              <a:t> el </a:t>
            </a:r>
            <a:r>
              <a:rPr lang="en-US" sz="2000" b="1" dirty="0" err="1">
                <a:solidFill>
                  <a:schemeClr val="accent1"/>
                </a:solidFill>
                <a:latin typeface="Century Gothic" panose="020B0502020202020204" pitchFamily="34" charset="0"/>
              </a:rPr>
              <a:t>español</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como</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lengua</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materna</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según</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datos</a:t>
            </a:r>
            <a:r>
              <a:rPr lang="en-US" sz="2000" b="1" dirty="0">
                <a:solidFill>
                  <a:schemeClr val="accent1"/>
                </a:solidFill>
                <a:latin typeface="Century Gothic" panose="020B0502020202020204" pitchFamily="34" charset="0"/>
              </a:rPr>
              <a:t> del Instituto Cervantes </a:t>
            </a:r>
            <a:r>
              <a:rPr lang="en-US" sz="2000" b="1" dirty="0" err="1">
                <a:solidFill>
                  <a:schemeClr val="accent1"/>
                </a:solidFill>
                <a:latin typeface="Century Gothic" panose="020B0502020202020204" pitchFamily="34" charset="0"/>
              </a:rPr>
              <a:t>en</a:t>
            </a:r>
            <a:r>
              <a:rPr lang="en-US" sz="2000" b="1" dirty="0">
                <a:solidFill>
                  <a:schemeClr val="accent1"/>
                </a:solidFill>
                <a:latin typeface="Century Gothic" panose="020B0502020202020204" pitchFamily="34" charset="0"/>
              </a:rPr>
              <a:t> 2017?</a:t>
            </a:r>
            <a:br>
              <a:rPr lang="en-US" sz="2000" b="1" dirty="0">
                <a:solidFill>
                  <a:schemeClr val="accent1"/>
                </a:solidFill>
                <a:latin typeface="Century Gothic" panose="020B0502020202020204" pitchFamily="34" charset="0"/>
              </a:rPr>
            </a:b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File:Distribución Geográfica de la Lengua Española.jpg">
            <a:extLst>
              <a:ext uri="{FF2B5EF4-FFF2-40B4-BE49-F238E27FC236}">
                <a16:creationId xmlns:a16="http://schemas.microsoft.com/office/drawing/2014/main" id="{911C4691-A03B-4473-94E7-6B84EB7C5D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2642" y="1276350"/>
            <a:ext cx="3866136" cy="258064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ods4">
            <a:extLst>
              <a:ext uri="{FF2B5EF4-FFF2-40B4-BE49-F238E27FC236}">
                <a16:creationId xmlns:a16="http://schemas.microsoft.com/office/drawing/2014/main" id="{FC3C1B76-D39C-4050-80A3-5BD7C171B7D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ECE941A-0524-4A16-B706-AC4C13CED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918" y="38879"/>
            <a:ext cx="847725" cy="847725"/>
          </a:xfrm>
          <a:prstGeom prst="rect">
            <a:avLst/>
          </a:prstGeom>
        </p:spPr>
      </p:pic>
      <p:sp>
        <p:nvSpPr>
          <p:cNvPr id="2" name="Rectangle 1">
            <a:extLst>
              <a:ext uri="{FF2B5EF4-FFF2-40B4-BE49-F238E27FC236}">
                <a16:creationId xmlns:a16="http://schemas.microsoft.com/office/drawing/2014/main" id="{431C7A65-25F1-4FF5-B3FD-C549F2FF996C}"/>
              </a:ext>
            </a:extLst>
          </p:cNvPr>
          <p:cNvSpPr/>
          <p:nvPr/>
        </p:nvSpPr>
        <p:spPr>
          <a:xfrm>
            <a:off x="1580940" y="1066800"/>
            <a:ext cx="3060859" cy="3139321"/>
          </a:xfrm>
          <a:prstGeom prst="rect">
            <a:avLst/>
          </a:prstGeom>
        </p:spPr>
        <p:txBody>
          <a:bodyPr wrap="square">
            <a:spAutoFit/>
          </a:bodyPr>
          <a:lstStyle/>
          <a:p>
            <a:pPr marL="285750" indent="-285750">
              <a:buFont typeface="Arial" panose="020B0604020202020204" pitchFamily="34" charset="0"/>
              <a:buChar char="•"/>
            </a:pPr>
            <a:endParaRPr lang="es-ES" dirty="0">
              <a:solidFill>
                <a:srgbClr val="333333"/>
              </a:solidFill>
              <a:latin typeface="Century Gothic" panose="020B0502020202020204" pitchFamily="34" charset="0"/>
            </a:endParaRPr>
          </a:p>
          <a:p>
            <a:pPr marL="285750" indent="-285750">
              <a:buFont typeface="Arial" panose="020B0604020202020204" pitchFamily="34" charset="0"/>
              <a:buChar char="•"/>
            </a:pPr>
            <a:r>
              <a:rPr lang="es-ES" dirty="0">
                <a:solidFill>
                  <a:srgbClr val="333333"/>
                </a:solidFill>
                <a:latin typeface="Century Gothic" panose="020B0502020202020204" pitchFamily="34" charset="0"/>
              </a:rPr>
              <a:t>150-300 millones</a:t>
            </a:r>
          </a:p>
          <a:p>
            <a:pPr marL="285750" indent="-285750">
              <a:buFont typeface="Arial" panose="020B0604020202020204" pitchFamily="34" charset="0"/>
              <a:buChar char="•"/>
            </a:pPr>
            <a:r>
              <a:rPr lang="es-ES" dirty="0">
                <a:solidFill>
                  <a:srgbClr val="333333"/>
                </a:solidFill>
                <a:latin typeface="Century Gothic" panose="020B0502020202020204" pitchFamily="34" charset="0"/>
              </a:rPr>
              <a:t>300 millones</a:t>
            </a:r>
          </a:p>
          <a:p>
            <a:pPr marL="285750" indent="-285750">
              <a:buFont typeface="Arial" panose="020B0604020202020204" pitchFamily="34" charset="0"/>
              <a:buChar char="•"/>
            </a:pPr>
            <a:r>
              <a:rPr lang="es-ES" dirty="0">
                <a:solidFill>
                  <a:srgbClr val="333333"/>
                </a:solidFill>
                <a:latin typeface="Century Gothic" panose="020B0502020202020204" pitchFamily="34" charset="0"/>
              </a:rPr>
              <a:t>Más de 450 millones</a:t>
            </a:r>
          </a:p>
          <a:p>
            <a:pPr marL="285750" indent="-285750">
              <a:buFont typeface="Arial" panose="020B0604020202020204" pitchFamily="34" charset="0"/>
              <a:buChar char="•"/>
            </a:pPr>
            <a:endParaRPr lang="es-ES" dirty="0">
              <a:solidFill>
                <a:srgbClr val="333333"/>
              </a:solidFill>
              <a:latin typeface="Century Gothic" panose="020B0502020202020204" pitchFamily="34" charset="0"/>
            </a:endParaRPr>
          </a:p>
          <a:p>
            <a:endParaRPr lang="es-ES" dirty="0">
              <a:solidFill>
                <a:srgbClr val="333333"/>
              </a:solidFill>
              <a:latin typeface="Century Gothic" panose="020B0502020202020204" pitchFamily="34" charset="0"/>
            </a:endParaRPr>
          </a:p>
          <a:p>
            <a:r>
              <a:rPr lang="es-ES" dirty="0">
                <a:solidFill>
                  <a:schemeClr val="accent1"/>
                </a:solidFill>
                <a:latin typeface="Century Gothic" panose="020B0502020202020204" pitchFamily="34" charset="0"/>
              </a:rPr>
              <a:t>La respuesta correcta es 477 millones de personas hablan español, cinco millones más que en 2016.</a:t>
            </a:r>
            <a:endParaRPr lang="en-US"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1729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6878636" cy="1219200"/>
          </a:xfrm>
        </p:spPr>
        <p:txBody>
          <a:bodyPr>
            <a:noAutofit/>
          </a:bodyPr>
          <a:lstStyle/>
          <a:p>
            <a:pPr algn="l"/>
            <a:r>
              <a:rPr lang="en-US" sz="2000" b="1" dirty="0">
                <a:solidFill>
                  <a:schemeClr val="accent1"/>
                </a:solidFill>
                <a:latin typeface="Century Gothic" panose="020B0502020202020204" pitchFamily="34" charset="0"/>
              </a:rPr>
              <a:t>¿</a:t>
            </a:r>
            <a:r>
              <a:rPr lang="en-US" sz="2000" b="1" dirty="0" err="1">
                <a:solidFill>
                  <a:schemeClr val="accent1"/>
                </a:solidFill>
                <a:latin typeface="Century Gothic" panose="020B0502020202020204" pitchFamily="34" charset="0"/>
              </a:rPr>
              <a:t>Sabes</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qué</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porcentaje</a:t>
            </a:r>
            <a:r>
              <a:rPr lang="en-US" sz="2000" b="1" dirty="0">
                <a:solidFill>
                  <a:schemeClr val="accent1"/>
                </a:solidFill>
                <a:latin typeface="Century Gothic" panose="020B0502020202020204" pitchFamily="34" charset="0"/>
              </a:rPr>
              <a:t> de la </a:t>
            </a:r>
            <a:r>
              <a:rPr lang="en-US" sz="2000" b="1" dirty="0" err="1">
                <a:solidFill>
                  <a:schemeClr val="accent1"/>
                </a:solidFill>
                <a:latin typeface="Century Gothic" panose="020B0502020202020204" pitchFamily="34" charset="0"/>
              </a:rPr>
              <a:t>población</a:t>
            </a:r>
            <a:r>
              <a:rPr lang="en-US" sz="2000" b="1" dirty="0">
                <a:solidFill>
                  <a:schemeClr val="accent1"/>
                </a:solidFill>
                <a:latin typeface="Century Gothic" panose="020B0502020202020204" pitchFamily="34" charset="0"/>
              </a:rPr>
              <a:t> de Guinea </a:t>
            </a:r>
            <a:r>
              <a:rPr lang="en-US" sz="2000" b="1" dirty="0" err="1">
                <a:solidFill>
                  <a:schemeClr val="accent1"/>
                </a:solidFill>
                <a:latin typeface="Century Gothic" panose="020B0502020202020204" pitchFamily="34" charset="0"/>
              </a:rPr>
              <a:t>Ecuatorial</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tiene</a:t>
            </a:r>
            <a:r>
              <a:rPr lang="en-US" sz="2000" b="1" dirty="0">
                <a:solidFill>
                  <a:schemeClr val="accent1"/>
                </a:solidFill>
                <a:latin typeface="Century Gothic" panose="020B0502020202020204" pitchFamily="34" charset="0"/>
              </a:rPr>
              <a:t> el </a:t>
            </a:r>
            <a:r>
              <a:rPr lang="en-US" sz="2000" b="1" dirty="0" err="1">
                <a:solidFill>
                  <a:schemeClr val="accent1"/>
                </a:solidFill>
                <a:latin typeface="Century Gothic" panose="020B0502020202020204" pitchFamily="34" charset="0"/>
              </a:rPr>
              <a:t>español</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como</a:t>
            </a:r>
            <a:r>
              <a:rPr lang="en-US" sz="2000" b="1" dirty="0">
                <a:solidFill>
                  <a:schemeClr val="accent1"/>
                </a:solidFill>
                <a:latin typeface="Century Gothic" panose="020B0502020202020204" pitchFamily="34" charset="0"/>
              </a:rPr>
              <a:t> </a:t>
            </a:r>
            <a:r>
              <a:rPr lang="en-US" sz="2000" b="1" dirty="0" err="1">
                <a:solidFill>
                  <a:schemeClr val="accent1"/>
                </a:solidFill>
                <a:latin typeface="Century Gothic" panose="020B0502020202020204" pitchFamily="34" charset="0"/>
              </a:rPr>
              <a:t>lengua</a:t>
            </a:r>
            <a:r>
              <a:rPr lang="en-US" sz="2000" b="1" dirty="0">
                <a:solidFill>
                  <a:schemeClr val="accent1"/>
                </a:solidFill>
                <a:latin typeface="Century Gothic" panose="020B0502020202020204" pitchFamily="34" charset="0"/>
              </a:rPr>
              <a:t> maternal </a:t>
            </a:r>
            <a:r>
              <a:rPr lang="en-US" sz="2000" b="1" dirty="0" err="1">
                <a:solidFill>
                  <a:schemeClr val="accent1"/>
                </a:solidFill>
                <a:latin typeface="Century Gothic" panose="020B0502020202020204" pitchFamily="34" charset="0"/>
              </a:rPr>
              <a:t>según</a:t>
            </a:r>
            <a:r>
              <a:rPr lang="en-US" sz="2000" b="1" dirty="0">
                <a:solidFill>
                  <a:schemeClr val="accent1"/>
                </a:solidFill>
                <a:latin typeface="Century Gothic" panose="020B0502020202020204" pitchFamily="34" charset="0"/>
              </a:rPr>
              <a:t> un studio de la Universidad Nacional de Guinea </a:t>
            </a:r>
            <a:r>
              <a:rPr lang="en-US" sz="2000" b="1" dirty="0" err="1">
                <a:solidFill>
                  <a:schemeClr val="accent1"/>
                </a:solidFill>
                <a:latin typeface="Century Gothic" panose="020B0502020202020204" pitchFamily="34" charset="0"/>
              </a:rPr>
              <a:t>Ecuatorial</a:t>
            </a:r>
            <a:r>
              <a:rPr lang="en-US" sz="2000" b="1" dirty="0">
                <a:solidFill>
                  <a:schemeClr val="accent1"/>
                </a:solidFill>
                <a:latin typeface="Century Gothic" panose="020B0502020202020204" pitchFamily="34" charset="0"/>
              </a:rPr>
              <a:t>?</a:t>
            </a: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ods4">
            <a:extLst>
              <a:ext uri="{FF2B5EF4-FFF2-40B4-BE49-F238E27FC236}">
                <a16:creationId xmlns:a16="http://schemas.microsoft.com/office/drawing/2014/main" id="{FC3C1B76-D39C-4050-80A3-5BD7C171B7DF}"/>
              </a:ext>
            </a:extLst>
          </p:cNvPr>
          <p:cNvSpPr>
            <a:spLocks noChangeAspect="1" noChangeArrowheads="1"/>
          </p:cNvSpPr>
          <p:nvPr/>
        </p:nvSpPr>
        <p:spPr bwMode="auto">
          <a:xfrm>
            <a:off x="1981200" y="150495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s-ES" sz="2000" dirty="0">
                <a:latin typeface="Century Gothic" panose="020B0502020202020204" pitchFamily="34" charset="0"/>
              </a:rPr>
              <a:t>1%</a:t>
            </a:r>
          </a:p>
          <a:p>
            <a:pPr marL="285750" indent="-285750">
              <a:buFont typeface="Arial" panose="020B0604020202020204" pitchFamily="34" charset="0"/>
              <a:buChar char="•"/>
            </a:pPr>
            <a:r>
              <a:rPr lang="es-ES" sz="2000" dirty="0">
                <a:latin typeface="Century Gothic" panose="020B0502020202020204" pitchFamily="34" charset="0"/>
              </a:rPr>
              <a:t>10%-15%</a:t>
            </a:r>
          </a:p>
          <a:p>
            <a:pPr marL="285750" indent="-285750">
              <a:buFont typeface="Arial" panose="020B0604020202020204" pitchFamily="34" charset="0"/>
              <a:buChar char="•"/>
            </a:pPr>
            <a:r>
              <a:rPr lang="es-ES" sz="2000" dirty="0">
                <a:latin typeface="Century Gothic" panose="020B0502020202020204" pitchFamily="34" charset="0"/>
              </a:rPr>
              <a:t>75%</a:t>
            </a:r>
          </a:p>
          <a:p>
            <a:pPr marL="285750" indent="-285750">
              <a:buFont typeface="Arial" panose="020B0604020202020204" pitchFamily="34" charset="0"/>
              <a:buChar char="•"/>
            </a:pPr>
            <a:endParaRPr lang="es-ES" sz="2000" dirty="0">
              <a:latin typeface="Century Gothic" panose="020B0502020202020204" pitchFamily="34" charset="0"/>
            </a:endParaRPr>
          </a:p>
          <a:p>
            <a:r>
              <a:rPr lang="es-ES" sz="2000" dirty="0">
                <a:solidFill>
                  <a:schemeClr val="accent1"/>
                </a:solidFill>
                <a:latin typeface="Century Gothic" panose="020B0502020202020204" pitchFamily="34" charset="0"/>
              </a:rPr>
              <a:t>La respuesta correcta es 10%-15%. Un 13’7% de la población, principalmente mayor de 40 años.</a:t>
            </a:r>
          </a:p>
          <a:p>
            <a:endParaRPr lang="en-US" dirty="0"/>
          </a:p>
        </p:txBody>
      </p:sp>
      <p:pic>
        <p:nvPicPr>
          <p:cNvPr id="8" name="Picture 7">
            <a:extLst>
              <a:ext uri="{FF2B5EF4-FFF2-40B4-BE49-F238E27FC236}">
                <a16:creationId xmlns:a16="http://schemas.microsoft.com/office/drawing/2014/main" id="{0ECE941A-0524-4A16-B706-AC4C13CED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918" y="38879"/>
            <a:ext cx="847725" cy="847725"/>
          </a:xfrm>
          <a:prstGeom prst="rect">
            <a:avLst/>
          </a:prstGeom>
        </p:spPr>
      </p:pic>
      <p:pic>
        <p:nvPicPr>
          <p:cNvPr id="14" name="Content Placeholder 13">
            <a:extLst>
              <a:ext uri="{FF2B5EF4-FFF2-40B4-BE49-F238E27FC236}">
                <a16:creationId xmlns:a16="http://schemas.microsoft.com/office/drawing/2014/main" id="{A5166C68-268D-4160-83C2-94A15456444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19800" y="1193770"/>
            <a:ext cx="2399505" cy="3394075"/>
          </a:xfrm>
        </p:spPr>
      </p:pic>
    </p:spTree>
    <p:extLst>
      <p:ext uri="{BB962C8B-B14F-4D97-AF65-F5344CB8AC3E}">
        <p14:creationId xmlns:p14="http://schemas.microsoft.com/office/powerpoint/2010/main" val="22625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6715918" cy="1066798"/>
          </a:xfrm>
        </p:spPr>
        <p:txBody>
          <a:bodyPr>
            <a:noAutofit/>
          </a:bodyPr>
          <a:lstStyle/>
          <a:p>
            <a:pPr algn="l"/>
            <a:r>
              <a:rPr lang="es-ES" sz="2000" b="1" dirty="0">
                <a:solidFill>
                  <a:schemeClr val="accent1"/>
                </a:solidFill>
                <a:latin typeface="Century Gothic" panose="020B0502020202020204" pitchFamily="34" charset="0"/>
              </a:rPr>
              <a:t>Según el "Atlas sociolingüístico de pueblos indígenas de América Latina" presentado en 2011 por Unicef, ¿cuántas lenguas indígenas todavía se emplean en la región?</a:t>
            </a: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600200" y="1276350"/>
            <a:ext cx="3352800" cy="2581275"/>
          </a:xfrm>
        </p:spPr>
        <p:txBody>
          <a:bodyPr>
            <a:normAutofit/>
          </a:bodyPr>
          <a:lstStyle/>
          <a:p>
            <a:r>
              <a:rPr lang="en-GB" sz="2000" dirty="0" err="1">
                <a:latin typeface="Century Gothic" panose="020B0502020202020204" pitchFamily="34" charset="0"/>
              </a:rPr>
              <a:t>Menos</a:t>
            </a:r>
            <a:r>
              <a:rPr lang="en-GB" sz="2000" dirty="0">
                <a:latin typeface="Century Gothic" panose="020B0502020202020204" pitchFamily="34" charset="0"/>
              </a:rPr>
              <a:t> de 100</a:t>
            </a:r>
          </a:p>
          <a:p>
            <a:r>
              <a:rPr lang="en-GB" sz="2000" dirty="0">
                <a:latin typeface="Century Gothic" panose="020B0502020202020204" pitchFamily="34" charset="0"/>
              </a:rPr>
              <a:t>Entre 400 y 500</a:t>
            </a:r>
          </a:p>
          <a:p>
            <a:r>
              <a:rPr lang="en-GB" sz="2000" dirty="0">
                <a:latin typeface="Century Gothic" panose="020B0502020202020204" pitchFamily="34" charset="0"/>
              </a:rPr>
              <a:t>Más de 1000</a:t>
            </a:r>
          </a:p>
          <a:p>
            <a:pPr marL="0" indent="0" fontAlgn="base">
              <a:buNone/>
            </a:pPr>
            <a:endParaRPr lang="en-US" sz="2000" dirty="0">
              <a:latin typeface="Century Gothic" panose="020B0502020202020204" pitchFamily="34" charset="0"/>
            </a:endParaRPr>
          </a:p>
          <a:p>
            <a:pPr marL="0" indent="0">
              <a:buNone/>
            </a:pPr>
            <a:r>
              <a:rPr lang="en-GB" sz="2000" dirty="0">
                <a:solidFill>
                  <a:srgbClr val="6999C9"/>
                </a:solidFill>
                <a:latin typeface="Century Gothic" panose="020B0502020202020204" pitchFamily="34" charset="0"/>
              </a:rPr>
              <a:t>La </a:t>
            </a:r>
            <a:r>
              <a:rPr lang="en-GB" sz="2000" dirty="0" err="1">
                <a:solidFill>
                  <a:srgbClr val="6999C9"/>
                </a:solidFill>
                <a:latin typeface="Century Gothic" panose="020B0502020202020204" pitchFamily="34" charset="0"/>
              </a:rPr>
              <a:t>respuesta</a:t>
            </a:r>
            <a:r>
              <a:rPr lang="en-GB" sz="2000" dirty="0">
                <a:solidFill>
                  <a:srgbClr val="6999C9"/>
                </a:solidFill>
                <a:latin typeface="Century Gothic" panose="020B0502020202020204" pitchFamily="34" charset="0"/>
              </a:rPr>
              <a:t> </a:t>
            </a:r>
            <a:r>
              <a:rPr lang="en-GB" sz="2000" dirty="0" err="1">
                <a:solidFill>
                  <a:srgbClr val="6999C9"/>
                </a:solidFill>
                <a:latin typeface="Century Gothic" panose="020B0502020202020204" pitchFamily="34" charset="0"/>
              </a:rPr>
              <a:t>correcta</a:t>
            </a:r>
            <a:r>
              <a:rPr lang="en-GB" sz="2000" dirty="0">
                <a:solidFill>
                  <a:srgbClr val="6999C9"/>
                </a:solidFill>
                <a:latin typeface="Century Gothic" panose="020B0502020202020204" pitchFamily="34" charset="0"/>
              </a:rPr>
              <a:t> </a:t>
            </a:r>
            <a:r>
              <a:rPr lang="en-GB" sz="2000" dirty="0" err="1">
                <a:solidFill>
                  <a:srgbClr val="6999C9"/>
                </a:solidFill>
                <a:latin typeface="Century Gothic" panose="020B0502020202020204" pitchFamily="34" charset="0"/>
              </a:rPr>
              <a:t>es</a:t>
            </a:r>
            <a:r>
              <a:rPr lang="en-GB" sz="2000" dirty="0">
                <a:solidFill>
                  <a:srgbClr val="6999C9"/>
                </a:solidFill>
                <a:latin typeface="Century Gothic" panose="020B0502020202020204" pitchFamily="34" charset="0"/>
              </a:rPr>
              <a:t> 420.</a:t>
            </a:r>
          </a:p>
        </p:txBody>
      </p:sp>
      <p:pic>
        <p:nvPicPr>
          <p:cNvPr id="7" name="Picture 2" descr="Niñas mayas.">
            <a:extLst>
              <a:ext uri="{FF2B5EF4-FFF2-40B4-BE49-F238E27FC236}">
                <a16:creationId xmlns:a16="http://schemas.microsoft.com/office/drawing/2014/main" id="{C36A7FD9-991D-4554-9202-5B76BB43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38770"/>
            <a:ext cx="4011436" cy="2256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4E50DB7-4EFB-4FFE-8995-EA249517A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5121" y="57150"/>
            <a:ext cx="919162" cy="919162"/>
          </a:xfrm>
          <a:prstGeom prst="rect">
            <a:avLst/>
          </a:prstGeom>
        </p:spPr>
      </p:pic>
    </p:spTree>
    <p:extLst>
      <p:ext uri="{BB962C8B-B14F-4D97-AF65-F5344CB8AC3E}">
        <p14:creationId xmlns:p14="http://schemas.microsoft.com/office/powerpoint/2010/main" val="25553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br>
              <a:rPr lang="en-US" sz="2400" dirty="0">
                <a:solidFill>
                  <a:srgbClr val="4A6B8D"/>
                </a:solidFill>
                <a:latin typeface="Century Gothic" panose="020B0502020202020204" pitchFamily="34" charset="0"/>
              </a:rPr>
            </a:br>
            <a:r>
              <a:rPr lang="es-ES" sz="2000" b="1" dirty="0">
                <a:solidFill>
                  <a:schemeClr val="accent1"/>
                </a:solidFill>
                <a:latin typeface="Century Gothic" panose="020B0502020202020204" pitchFamily="34" charset="0"/>
              </a:rPr>
              <a:t>El primer idioma indígena de América Latina en ser reconocido como idioma oficial de todo un país, al mismo nivel que el castellano, fue...</a:t>
            </a: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57933"/>
            <a:ext cx="4419600" cy="3394472"/>
          </a:xfrm>
        </p:spPr>
        <p:txBody>
          <a:bodyPr>
            <a:noAutofit/>
          </a:bodyPr>
          <a:lstStyle/>
          <a:p>
            <a:r>
              <a:rPr lang="en-GB" sz="2000" dirty="0">
                <a:latin typeface="Century Gothic" panose="020B0502020202020204" pitchFamily="34" charset="0"/>
              </a:rPr>
              <a:t>El </a:t>
            </a:r>
            <a:r>
              <a:rPr lang="en-GB" sz="2000" dirty="0" err="1">
                <a:latin typeface="Century Gothic" panose="020B0502020202020204" pitchFamily="34" charset="0"/>
              </a:rPr>
              <a:t>quechua</a:t>
            </a:r>
            <a:r>
              <a:rPr lang="en-GB" sz="2000" dirty="0">
                <a:latin typeface="Century Gothic" panose="020B0502020202020204" pitchFamily="34" charset="0"/>
              </a:rPr>
              <a:t>, </a:t>
            </a:r>
            <a:r>
              <a:rPr lang="en-GB" sz="2000" dirty="0" err="1">
                <a:latin typeface="Century Gothic" panose="020B0502020202020204" pitchFamily="34" charset="0"/>
              </a:rPr>
              <a:t>en</a:t>
            </a:r>
            <a:r>
              <a:rPr lang="en-GB" sz="2000" dirty="0">
                <a:latin typeface="Century Gothic" panose="020B0502020202020204" pitchFamily="34" charset="0"/>
              </a:rPr>
              <a:t> Perú</a:t>
            </a:r>
          </a:p>
          <a:p>
            <a:r>
              <a:rPr lang="en-GB" sz="2000" dirty="0">
                <a:latin typeface="Century Gothic" panose="020B0502020202020204" pitchFamily="34" charset="0"/>
              </a:rPr>
              <a:t>El </a:t>
            </a:r>
            <a:r>
              <a:rPr lang="en-GB" sz="2000" dirty="0" err="1">
                <a:latin typeface="Century Gothic" panose="020B0502020202020204" pitchFamily="34" charset="0"/>
              </a:rPr>
              <a:t>aimara</a:t>
            </a:r>
            <a:r>
              <a:rPr lang="en-GB" sz="2000" dirty="0">
                <a:latin typeface="Century Gothic" panose="020B0502020202020204" pitchFamily="34" charset="0"/>
              </a:rPr>
              <a:t>, </a:t>
            </a:r>
            <a:r>
              <a:rPr lang="en-GB" sz="2000" dirty="0" err="1">
                <a:latin typeface="Century Gothic" panose="020B0502020202020204" pitchFamily="34" charset="0"/>
              </a:rPr>
              <a:t>en</a:t>
            </a:r>
            <a:r>
              <a:rPr lang="en-GB" sz="2000" dirty="0">
                <a:latin typeface="Century Gothic" panose="020B0502020202020204" pitchFamily="34" charset="0"/>
              </a:rPr>
              <a:t> Bolivia</a:t>
            </a:r>
          </a:p>
          <a:p>
            <a:r>
              <a:rPr lang="en-GB" sz="2000" dirty="0">
                <a:latin typeface="Century Gothic" panose="020B0502020202020204" pitchFamily="34" charset="0"/>
              </a:rPr>
              <a:t>El </a:t>
            </a:r>
            <a:r>
              <a:rPr lang="en-GB" sz="2000" dirty="0" err="1">
                <a:latin typeface="Century Gothic" panose="020B0502020202020204" pitchFamily="34" charset="0"/>
              </a:rPr>
              <a:t>guaraní</a:t>
            </a:r>
            <a:r>
              <a:rPr lang="en-GB" sz="2000" dirty="0">
                <a:latin typeface="Century Gothic" panose="020B0502020202020204" pitchFamily="34" charset="0"/>
              </a:rPr>
              <a:t>, </a:t>
            </a:r>
            <a:r>
              <a:rPr lang="en-GB" sz="2000" dirty="0" err="1">
                <a:latin typeface="Century Gothic" panose="020B0502020202020204" pitchFamily="34" charset="0"/>
              </a:rPr>
              <a:t>en</a:t>
            </a:r>
            <a:r>
              <a:rPr lang="en-GB" sz="2000" dirty="0">
                <a:latin typeface="Century Gothic" panose="020B0502020202020204" pitchFamily="34" charset="0"/>
              </a:rPr>
              <a:t> Paraguay</a:t>
            </a:r>
          </a:p>
          <a:p>
            <a:endParaRPr lang="en-GB" sz="2000" dirty="0">
              <a:solidFill>
                <a:srgbClr val="6999C9"/>
              </a:solidFill>
              <a:latin typeface="Century Gothic" panose="020B0502020202020204" pitchFamily="34" charset="0"/>
            </a:endParaRPr>
          </a:p>
          <a:p>
            <a:pPr marL="0" indent="0">
              <a:buNone/>
            </a:pPr>
            <a:r>
              <a:rPr lang="es-ES" sz="2000" dirty="0">
                <a:solidFill>
                  <a:schemeClr val="accent1"/>
                </a:solidFill>
                <a:latin typeface="Century Gothic" panose="020B0502020202020204" pitchFamily="34" charset="0"/>
              </a:rPr>
              <a:t>El guaraní se convirtió en uno de los dos idiomas oficiales de Paraguay (junto al español) en 1992. Y también se habla en partes de Argentina y Brasil.</a:t>
            </a:r>
            <a:endParaRPr lang="en-GB" sz="2000" dirty="0">
              <a:solidFill>
                <a:schemeClr val="accent1"/>
              </a:solidFill>
              <a:latin typeface="Century Gothic" panose="020B0502020202020204" pitchFamily="34" charset="0"/>
            </a:endParaRPr>
          </a:p>
          <a:p>
            <a:endParaRPr lang="en-GB" sz="2000" dirty="0">
              <a:solidFill>
                <a:srgbClr val="6999C9"/>
              </a:solidFill>
            </a:endParaRPr>
          </a:p>
        </p:txBody>
      </p:sp>
      <p:pic>
        <p:nvPicPr>
          <p:cNvPr id="7" name="Picture 6">
            <a:extLst>
              <a:ext uri="{FF2B5EF4-FFF2-40B4-BE49-F238E27FC236}">
                <a16:creationId xmlns:a16="http://schemas.microsoft.com/office/drawing/2014/main" id="{C700CD1C-CAD7-4A15-8680-83B7E6520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934" y="2133600"/>
            <a:ext cx="2352675" cy="1943100"/>
          </a:xfrm>
          <a:prstGeom prst="rect">
            <a:avLst/>
          </a:prstGeom>
        </p:spPr>
      </p:pic>
      <p:pic>
        <p:nvPicPr>
          <p:cNvPr id="9" name="Picture 8">
            <a:extLst>
              <a:ext uri="{FF2B5EF4-FFF2-40B4-BE49-F238E27FC236}">
                <a16:creationId xmlns:a16="http://schemas.microsoft.com/office/drawing/2014/main" id="{03A64CAB-41FA-4D2A-8859-3F6F0B6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71438"/>
            <a:ext cx="995362" cy="995362"/>
          </a:xfrm>
          <a:prstGeom prst="rect">
            <a:avLst/>
          </a:prstGeom>
        </p:spPr>
      </p:pic>
    </p:spTree>
    <p:extLst>
      <p:ext uri="{BB962C8B-B14F-4D97-AF65-F5344CB8AC3E}">
        <p14:creationId xmlns:p14="http://schemas.microsoft.com/office/powerpoint/2010/main" val="25367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r>
              <a:rPr lang="es-ES" sz="2000" b="1" dirty="0">
                <a:solidFill>
                  <a:schemeClr val="accent1"/>
                </a:solidFill>
                <a:latin typeface="Century Gothic" panose="020B0502020202020204" pitchFamily="34" charset="0"/>
              </a:rPr>
              <a:t>¿Y qué porcentaje de paraguayos habla o entiende guaraní?</a:t>
            </a:r>
            <a:br>
              <a:rPr lang="en-US" sz="2000" b="1" dirty="0">
                <a:solidFill>
                  <a:schemeClr val="accent1"/>
                </a:solidFill>
                <a:latin typeface="Century Gothic" panose="020B0502020202020204" pitchFamily="34" charset="0"/>
              </a:rPr>
            </a:br>
            <a:endParaRPr lang="en-GB" sz="2000" b="1" dirty="0">
              <a:solidFill>
                <a:schemeClr val="accent1"/>
              </a:solidFill>
              <a:latin typeface="Century Gothic" panose="020B0502020202020204" pitchFamily="34" charset="0"/>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57933"/>
            <a:ext cx="3200400" cy="3394472"/>
          </a:xfrm>
        </p:spPr>
        <p:txBody>
          <a:bodyPr>
            <a:normAutofit/>
          </a:bodyPr>
          <a:lstStyle/>
          <a:p>
            <a:pPr fontAlgn="base"/>
            <a:r>
              <a:rPr lang="es-ES" sz="2000" dirty="0">
                <a:latin typeface="Century Gothic" panose="020B0502020202020204" pitchFamily="34" charset="0"/>
              </a:rPr>
              <a:t>25%</a:t>
            </a:r>
          </a:p>
          <a:p>
            <a:pPr fontAlgn="base"/>
            <a:r>
              <a:rPr lang="es-ES" sz="2000" dirty="0">
                <a:latin typeface="Century Gothic" panose="020B0502020202020204" pitchFamily="34" charset="0"/>
              </a:rPr>
              <a:t>50%</a:t>
            </a:r>
          </a:p>
          <a:p>
            <a:pPr fontAlgn="base"/>
            <a:r>
              <a:rPr lang="es-ES" sz="2000" dirty="0">
                <a:latin typeface="Century Gothic" panose="020B0502020202020204" pitchFamily="34" charset="0"/>
              </a:rPr>
              <a:t>90%</a:t>
            </a:r>
          </a:p>
          <a:p>
            <a:pPr marL="0" indent="0" fontAlgn="base">
              <a:buNone/>
            </a:pPr>
            <a:r>
              <a:rPr lang="es-ES" sz="2000" dirty="0">
                <a:solidFill>
                  <a:schemeClr val="accent1"/>
                </a:solidFill>
                <a:latin typeface="Century Gothic" panose="020B0502020202020204" pitchFamily="34" charset="0"/>
              </a:rPr>
              <a:t>Se estima que el guaraní es conocido por casi el 90% de la población.</a:t>
            </a:r>
            <a:endParaRPr lang="en-US" sz="2000" dirty="0">
              <a:solidFill>
                <a:schemeClr val="accent1"/>
              </a:solidFill>
              <a:latin typeface="Century Gothic" panose="020B0502020202020204" pitchFamily="34" charset="0"/>
            </a:endParaRPr>
          </a:p>
          <a:p>
            <a:pPr marL="0" indent="0">
              <a:buNone/>
            </a:pPr>
            <a:endParaRPr lang="en-GB" dirty="0">
              <a:solidFill>
                <a:srgbClr val="6999C9"/>
              </a:solidFill>
            </a:endParaRPr>
          </a:p>
        </p:txBody>
      </p:sp>
      <p:pic>
        <p:nvPicPr>
          <p:cNvPr id="7" name="Picture 6">
            <a:extLst>
              <a:ext uri="{FF2B5EF4-FFF2-40B4-BE49-F238E27FC236}">
                <a16:creationId xmlns:a16="http://schemas.microsoft.com/office/drawing/2014/main" id="{FBA06A81-1EB7-4310-A678-592780683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276350"/>
            <a:ext cx="2506886" cy="2724150"/>
          </a:xfrm>
          <a:prstGeom prst="rect">
            <a:avLst/>
          </a:prstGeom>
        </p:spPr>
      </p:pic>
      <p:pic>
        <p:nvPicPr>
          <p:cNvPr id="9" name="Picture 8">
            <a:extLst>
              <a:ext uri="{FF2B5EF4-FFF2-40B4-BE49-F238E27FC236}">
                <a16:creationId xmlns:a16="http://schemas.microsoft.com/office/drawing/2014/main" id="{30337D84-1345-40EF-898D-E47276171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7150"/>
            <a:ext cx="923925" cy="923925"/>
          </a:xfrm>
          <a:prstGeom prst="rect">
            <a:avLst/>
          </a:prstGeom>
        </p:spPr>
      </p:pic>
    </p:spTree>
    <p:extLst>
      <p:ext uri="{BB962C8B-B14F-4D97-AF65-F5344CB8AC3E}">
        <p14:creationId xmlns:p14="http://schemas.microsoft.com/office/powerpoint/2010/main" val="4977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br>
              <a:rPr lang="es-ES" sz="2400" b="1" dirty="0">
                <a:solidFill>
                  <a:srgbClr val="6999C9"/>
                </a:solidFill>
                <a:latin typeface="Century Gothic" panose="020B0502020202020204" pitchFamily="34" charset="0"/>
              </a:rPr>
            </a:br>
            <a:br>
              <a:rPr lang="es-ES" sz="2400" b="1" dirty="0">
                <a:solidFill>
                  <a:srgbClr val="6999C9"/>
                </a:solidFill>
                <a:latin typeface="Century Gothic" panose="020B0502020202020204" pitchFamily="34" charset="0"/>
              </a:rPr>
            </a:br>
            <a:r>
              <a:rPr lang="es-ES" sz="2000" b="1" dirty="0">
                <a:solidFill>
                  <a:schemeClr val="accent1"/>
                </a:solidFill>
                <a:latin typeface="Century Gothic" panose="020B0502020202020204" pitchFamily="34" charset="0"/>
              </a:rPr>
              <a:t>Por número de hablantes, ¿cuál es el principal idioma indígena de América Latina?</a:t>
            </a:r>
            <a:br>
              <a:rPr lang="es-ES" sz="2000" b="1" dirty="0">
                <a:solidFill>
                  <a:schemeClr val="accent1"/>
                </a:solidFill>
                <a:latin typeface="Century Gothic" panose="020B0502020202020204" pitchFamily="34" charset="0"/>
              </a:rPr>
            </a:br>
            <a:br>
              <a:rPr lang="en-US" sz="2400" dirty="0">
                <a:solidFill>
                  <a:srgbClr val="4A6B8D"/>
                </a:solidFill>
                <a:latin typeface="Century Gothic" panose="020B0502020202020204" pitchFamily="34" charset="0"/>
              </a:rPr>
            </a:br>
            <a:endParaRPr lang="en-GB" sz="2400" dirty="0">
              <a:solidFill>
                <a:srgbClr val="6999C9"/>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04950"/>
            <a:ext cx="3886200" cy="3200400"/>
          </a:xfrm>
        </p:spPr>
        <p:txBody>
          <a:bodyPr>
            <a:normAutofit fontScale="25000" lnSpcReduction="20000"/>
          </a:bodyPr>
          <a:lstStyle/>
          <a:p>
            <a:pPr fontAlgn="base"/>
            <a:r>
              <a:rPr lang="es-ES" sz="8000" dirty="0">
                <a:latin typeface="Century Gothic" panose="020B0502020202020204" pitchFamily="34" charset="0"/>
              </a:rPr>
              <a:t>Quechua</a:t>
            </a:r>
          </a:p>
          <a:p>
            <a:pPr fontAlgn="base"/>
            <a:r>
              <a:rPr lang="es-ES" sz="8000" dirty="0">
                <a:latin typeface="Century Gothic" panose="020B0502020202020204" pitchFamily="34" charset="0"/>
              </a:rPr>
              <a:t>Guaraní</a:t>
            </a:r>
          </a:p>
          <a:p>
            <a:pPr fontAlgn="base"/>
            <a:r>
              <a:rPr lang="es-ES" sz="8000" dirty="0">
                <a:latin typeface="Century Gothic" panose="020B0502020202020204" pitchFamily="34" charset="0"/>
              </a:rPr>
              <a:t>Náhuatl</a:t>
            </a:r>
          </a:p>
          <a:p>
            <a:pPr marL="0" indent="0" fontAlgn="base">
              <a:buNone/>
            </a:pPr>
            <a:endParaRPr lang="en-US" sz="8000" dirty="0">
              <a:latin typeface="Century Gothic" panose="020B0502020202020204" pitchFamily="34" charset="0"/>
            </a:endParaRPr>
          </a:p>
          <a:p>
            <a:pPr marL="0" indent="0">
              <a:buNone/>
            </a:pPr>
            <a:r>
              <a:rPr lang="es-ES" sz="8000" dirty="0">
                <a:solidFill>
                  <a:srgbClr val="6999C9"/>
                </a:solidFill>
                <a:latin typeface="Century Gothic" panose="020B0502020202020204" pitchFamily="34" charset="0"/>
              </a:rPr>
              <a:t>La respuesta correcta es quechua. Es bastante difícil establecer el número exacto de hablantes de una lengua, pero se estima que, en sus diferentes variedades, unos 14 millones de personas hablan quechua.</a:t>
            </a:r>
            <a:endParaRPr lang="es-ES" sz="8000" b="1" dirty="0">
              <a:solidFill>
                <a:srgbClr val="6999C9"/>
              </a:solidFill>
              <a:latin typeface="Century Gothic" panose="020B0502020202020204" pitchFamily="34" charset="0"/>
            </a:endParaRPr>
          </a:p>
          <a:p>
            <a:pPr marL="0" indent="0">
              <a:buNone/>
            </a:pPr>
            <a:endParaRPr lang="en-GB" dirty="0">
              <a:solidFill>
                <a:srgbClr val="6999C9"/>
              </a:solidFill>
            </a:endParaRPr>
          </a:p>
        </p:txBody>
      </p:sp>
      <p:sp>
        <p:nvSpPr>
          <p:cNvPr id="7" name="Content Placeholder 1">
            <a:extLst>
              <a:ext uri="{FF2B5EF4-FFF2-40B4-BE49-F238E27FC236}">
                <a16:creationId xmlns:a16="http://schemas.microsoft.com/office/drawing/2014/main" id="{747D34FA-7671-495E-BDF1-D612A3A83C05}"/>
              </a:ext>
            </a:extLst>
          </p:cNvPr>
          <p:cNvSpPr txBox="1">
            <a:spLocks/>
          </p:cNvSpPr>
          <p:nvPr/>
        </p:nvSpPr>
        <p:spPr>
          <a:xfrm>
            <a:off x="2057400" y="1657350"/>
            <a:ext cx="7086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endParaRPr lang="en-US" dirty="0"/>
          </a:p>
          <a:p>
            <a:pPr marL="0" indent="0">
              <a:buFont typeface="Arial" panose="020B0604020202020204" pitchFamily="34" charset="0"/>
              <a:buNone/>
            </a:pPr>
            <a:endParaRPr lang="en-GB" dirty="0">
              <a:solidFill>
                <a:srgbClr val="6999C9"/>
              </a:solidFill>
            </a:endParaRPr>
          </a:p>
        </p:txBody>
      </p:sp>
      <p:pic>
        <p:nvPicPr>
          <p:cNvPr id="8196" name="Picture 4" descr="Resultado de imagen para hablantes de quechua">
            <a:extLst>
              <a:ext uri="{FF2B5EF4-FFF2-40B4-BE49-F238E27FC236}">
                <a16:creationId xmlns:a16="http://schemas.microsoft.com/office/drawing/2014/main" id="{27CE6ED8-8DF7-4715-B951-5A5BB624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38350"/>
            <a:ext cx="286270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B09C548-DEBB-4878-81A5-A90872C59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840" y="51197"/>
            <a:ext cx="873919" cy="873919"/>
          </a:xfrm>
          <a:prstGeom prst="rect">
            <a:avLst/>
          </a:prstGeom>
        </p:spPr>
      </p:pic>
    </p:spTree>
    <p:extLst>
      <p:ext uri="{BB962C8B-B14F-4D97-AF65-F5344CB8AC3E}">
        <p14:creationId xmlns:p14="http://schemas.microsoft.com/office/powerpoint/2010/main" val="31098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1282" y="209550"/>
            <a:ext cx="7325518" cy="857250"/>
          </a:xfrm>
        </p:spPr>
        <p:txBody>
          <a:bodyPr>
            <a:noAutofit/>
          </a:bodyPr>
          <a:lstStyle/>
          <a:p>
            <a:pPr algn="l"/>
            <a:br>
              <a:rPr lang="en-US" sz="2400" dirty="0">
                <a:solidFill>
                  <a:srgbClr val="4A6B8D"/>
                </a:solidFill>
                <a:latin typeface="Century Gothic" panose="020B0502020202020204" pitchFamily="34" charset="0"/>
              </a:rPr>
            </a:br>
            <a:r>
              <a:rPr lang="es-ES" sz="2800" b="1" dirty="0">
                <a:solidFill>
                  <a:schemeClr val="accent1"/>
                </a:solidFill>
                <a:latin typeface="Century Gothic" panose="020B0502020202020204" pitchFamily="34" charset="0"/>
              </a:rPr>
              <a:t>Entonces, ¿en cuántos países se habla quechua?</a:t>
            </a:r>
            <a:endParaRPr lang="en-GB" sz="2800" b="1" dirty="0">
              <a:solidFill>
                <a:schemeClr val="accent1"/>
              </a:solidFill>
              <a:latin typeface="Century Gothic" panose="020B0502020202020204" pitchFamily="34" charset="0"/>
              <a:ea typeface="+mn-ea"/>
              <a:cs typeface="+mn-cs"/>
            </a:endParaRPr>
          </a:p>
        </p:txBody>
      </p:sp>
      <p:sp>
        <p:nvSpPr>
          <p:cNvPr id="4" name="Rectangle 3"/>
          <p:cNvSpPr/>
          <p:nvPr/>
        </p:nvSpPr>
        <p:spPr>
          <a:xfrm>
            <a:off x="-12699" y="0"/>
            <a:ext cx="1373981" cy="5143500"/>
          </a:xfrm>
          <a:prstGeom prst="rect">
            <a:avLst/>
          </a:prstGeom>
          <a:solidFill>
            <a:srgbClr val="6F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Users\chenghui.xu\Desktop\Personal\white_U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91" y="214023"/>
            <a:ext cx="1156607" cy="9797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5000" y="1557933"/>
            <a:ext cx="3886200" cy="3394472"/>
          </a:xfrm>
        </p:spPr>
        <p:txBody>
          <a:bodyPr>
            <a:normAutofit fontScale="92500" lnSpcReduction="10000"/>
          </a:bodyPr>
          <a:lstStyle/>
          <a:p>
            <a:pPr fontAlgn="base"/>
            <a:r>
              <a:rPr lang="es-ES" sz="2000" dirty="0">
                <a:latin typeface="Century Gothic" panose="020B0502020202020204" pitchFamily="34" charset="0"/>
              </a:rPr>
              <a:t>3: Bolivia, Ecuador y Perú</a:t>
            </a:r>
          </a:p>
          <a:p>
            <a:pPr fontAlgn="base"/>
            <a:r>
              <a:rPr lang="es-ES" sz="2000" dirty="0">
                <a:latin typeface="Century Gothic" panose="020B0502020202020204" pitchFamily="34" charset="0"/>
              </a:rPr>
              <a:t>5: Argentina, Bolivia, Colombia, Ecuador y Perú.</a:t>
            </a:r>
          </a:p>
          <a:p>
            <a:pPr fontAlgn="base"/>
            <a:r>
              <a:rPr lang="es-ES" sz="2000" dirty="0">
                <a:latin typeface="Century Gothic" panose="020B0502020202020204" pitchFamily="34" charset="0"/>
              </a:rPr>
              <a:t>7: argentina, Bolivia, Brasil, Colombia, Chile, Ecuador y Perú.</a:t>
            </a:r>
          </a:p>
          <a:p>
            <a:pPr marL="0" indent="0" fontAlgn="base">
              <a:buNone/>
            </a:pPr>
            <a:endParaRPr lang="es-ES" sz="2000" dirty="0">
              <a:latin typeface="Century Gothic" panose="020B0502020202020204" pitchFamily="34" charset="0"/>
            </a:endParaRPr>
          </a:p>
          <a:p>
            <a:pPr marL="0" indent="0" fontAlgn="base">
              <a:buNone/>
            </a:pPr>
            <a:r>
              <a:rPr lang="es-ES" sz="2000" dirty="0">
                <a:solidFill>
                  <a:srgbClr val="6999C9"/>
                </a:solidFill>
                <a:latin typeface="Century Gothic" panose="020B0502020202020204" pitchFamily="34" charset="0"/>
              </a:rPr>
              <a:t>La respuesta correcta es en 7. Eso explica que sea el idioma indígena más hablado de la región, ¿no?</a:t>
            </a:r>
            <a:endParaRPr lang="en-US" sz="2000" dirty="0">
              <a:solidFill>
                <a:srgbClr val="6999C9"/>
              </a:solidFill>
              <a:latin typeface="Century Gothic" panose="020B0502020202020204" pitchFamily="34" charset="0"/>
            </a:endParaRPr>
          </a:p>
          <a:p>
            <a:pPr marL="0" indent="0">
              <a:buNone/>
            </a:pPr>
            <a:endParaRPr lang="en-GB" dirty="0">
              <a:solidFill>
                <a:srgbClr val="6999C9"/>
              </a:solidFill>
            </a:endParaRPr>
          </a:p>
        </p:txBody>
      </p:sp>
      <p:pic>
        <p:nvPicPr>
          <p:cNvPr id="7" name="Picture 6">
            <a:extLst>
              <a:ext uri="{FF2B5EF4-FFF2-40B4-BE49-F238E27FC236}">
                <a16:creationId xmlns:a16="http://schemas.microsoft.com/office/drawing/2014/main" id="{5E1111C5-B886-46B6-ABFD-9F435433C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568038"/>
            <a:ext cx="2581275" cy="2581275"/>
          </a:xfrm>
          <a:prstGeom prst="rect">
            <a:avLst/>
          </a:prstGeom>
        </p:spPr>
      </p:pic>
      <p:pic>
        <p:nvPicPr>
          <p:cNvPr id="9" name="Picture 8">
            <a:extLst>
              <a:ext uri="{FF2B5EF4-FFF2-40B4-BE49-F238E27FC236}">
                <a16:creationId xmlns:a16="http://schemas.microsoft.com/office/drawing/2014/main" id="{627BAEF3-EC77-44F7-A7B8-947090EB8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3988"/>
            <a:ext cx="919162" cy="919162"/>
          </a:xfrm>
          <a:prstGeom prst="rect">
            <a:avLst/>
          </a:prstGeom>
        </p:spPr>
      </p:pic>
    </p:spTree>
    <p:extLst>
      <p:ext uri="{BB962C8B-B14F-4D97-AF65-F5344CB8AC3E}">
        <p14:creationId xmlns:p14="http://schemas.microsoft.com/office/powerpoint/2010/main" val="10533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4374</TotalTime>
  <Words>692</Words>
  <Application>Microsoft Office PowerPoint</Application>
  <PresentationFormat>On-screen Show (16:9)</PresentationFormat>
  <Paragraphs>117</Paragraphs>
  <Slides>16</Slides>
  <Notes>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MS PGothic</vt:lpstr>
      <vt:lpstr>MS PGothic</vt:lpstr>
      <vt:lpstr>Arial</vt:lpstr>
      <vt:lpstr>Calibri</vt:lpstr>
      <vt:lpstr>Century Gothic</vt:lpstr>
      <vt:lpstr>Office Theme</vt:lpstr>
      <vt:lpstr>1_Office Theme</vt:lpstr>
      <vt:lpstr>21 de febrero: Día Internacional de la Lengua Materna Tema 2018:  La diversidad lingüística y el multilingüismo cuentan para el desarrollo sostenible</vt:lpstr>
      <vt:lpstr>INTRODUCCIÓN</vt:lpstr>
      <vt:lpstr>¿Sabes cuántos millones de personas tienen el español como lengua materna según datos del Instituto Cervantes en 2017? </vt:lpstr>
      <vt:lpstr>¿Sabes qué porcentaje de la población de Guinea Ecuatorial tiene el español como lengua maternal según un studio de la Universidad Nacional de Guinea Ecuatorial?</vt:lpstr>
      <vt:lpstr>Según el "Atlas sociolingüístico de pueblos indígenas de América Latina" presentado en 2011 por Unicef, ¿cuántas lenguas indígenas todavía se emplean en la región?</vt:lpstr>
      <vt:lpstr> El primer idioma indígena de América Latina en ser reconocido como idioma oficial de todo un país, al mismo nivel que el castellano, fue...</vt:lpstr>
      <vt:lpstr>¿Y qué porcentaje de paraguayos habla o entiende guaraní? </vt:lpstr>
      <vt:lpstr>  Por número de hablantes, ¿cuál es el principal idioma indígena de América Latina?  </vt:lpstr>
      <vt:lpstr> Entonces, ¿en cuántos países se habla quechua?</vt:lpstr>
      <vt:lpstr> ¿Cuál es el idioma originario de América Latina actualmente hablado por el menor número de personas? </vt:lpstr>
      <vt:lpstr>¿Y cuál es el país de la región donde se hablan más lenguas originarias después de Brasil? </vt:lpstr>
      <vt:lpstr> ¿Sabes cuántos idiomas se hablan en España?</vt:lpstr>
      <vt:lpstr>¿Conoces el origen de estas palabras que usamos en español? </vt:lpstr>
      <vt:lpstr>¿Conoces el origen de estas palabras que usamos en español? </vt:lpstr>
      <vt:lpstr>Escucha otras voces </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Examinations and Tests Section 2015 Projects and Deliverables</dc:title>
  <dc:creator>Chenghui Xu</dc:creator>
  <cp:lastModifiedBy>Sonia Torres Rubio</cp:lastModifiedBy>
  <cp:revision>319</cp:revision>
  <cp:lastPrinted>2015-11-13T15:09:11Z</cp:lastPrinted>
  <dcterms:created xsi:type="dcterms:W3CDTF">2015-06-26T14:39:17Z</dcterms:created>
  <dcterms:modified xsi:type="dcterms:W3CDTF">2018-02-08T20:53:38Z</dcterms:modified>
</cp:coreProperties>
</file>