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B818C-4C0C-4F63-841B-1D0F3D4D1326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A0AC3-8589-4303-A920-D64A018789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23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F1B3-7C71-4F7D-A5D3-07F4D920DF69}" type="datetimeFigureOut">
              <a:rPr lang="es-ES" smtClean="0"/>
              <a:pPr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0DEB4-689E-40F1-B570-8451C86A81D9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_tradnl" dirty="0">
                <a:solidFill>
                  <a:srgbClr val="0070C0"/>
                </a:solidFill>
                <a:latin typeface="Arial Black" charset="0"/>
              </a:rPr>
              <a:t>Tema 9</a:t>
            </a:r>
            <a:br>
              <a:rPr lang="es-ES_tradnl" dirty="0">
                <a:solidFill>
                  <a:srgbClr val="0070C0"/>
                </a:solidFill>
                <a:latin typeface="Arial Rounded MT Bold" charset="0"/>
              </a:rPr>
            </a:br>
            <a:r>
              <a:rPr lang="es-ES_tradnl" dirty="0">
                <a:solidFill>
                  <a:srgbClr val="FFFFFF"/>
                </a:solidFill>
                <a:latin typeface="Arial Rounded MT Bold" charset="0"/>
              </a:rPr>
              <a:t>Conectados</a:t>
            </a:r>
            <a:endParaRPr lang="es-ES" dirty="0">
              <a:solidFill>
                <a:srgbClr val="FFFFFF"/>
              </a:solidFill>
              <a:latin typeface="Arial Rounded MT Bold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45024"/>
            <a:ext cx="209356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539552" y="1313949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CIERTO/A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4920"/>
              </p:ext>
            </p:extLst>
          </p:nvPr>
        </p:nvGraphicFramePr>
        <p:xfrm>
          <a:off x="323528" y="2060848"/>
          <a:ext cx="8712968" cy="14629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Determinado,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conocido por los dos.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Necesitamos hablar de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cierto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asunto que nos concierne a los dos.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Real, verdadero.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Este es un asunto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cierto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, que he comprobado varias veces antes de comunicarlo.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37137" y="3789040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VIEJO/A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67344"/>
              </p:ext>
            </p:extLst>
          </p:nvPr>
        </p:nvGraphicFramePr>
        <p:xfrm>
          <a:off x="251520" y="4509120"/>
          <a:ext cx="8712968" cy="188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Querido, apreciado, se siente cariño hacia ello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Mi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vieja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impresora está conmigo desde que compré mi primer ordenador. Me daría pena que se me estropeara.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Antiguo, de edad.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0" i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Esta es una impresora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vieja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ya. ¿Qué te parece si la cambiamos?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9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539552" y="1313949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ÚNICO/A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0717"/>
              </p:ext>
            </p:extLst>
          </p:nvPr>
        </p:nvGraphicFramePr>
        <p:xfrm>
          <a:off x="323528" y="2060848"/>
          <a:ext cx="8712968" cy="158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Una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unidad, uno solo.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Tengo un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único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ordenador, que es un portátil, y que se me ha estropeado esta mañana.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Excepcional, magnífico.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Tengo un ordenador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único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. Me lo “tunearon” en una feria de Informática y ahora todos mis amigos quieren uno igual.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37137" y="3861048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RARO/A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61558"/>
              </p:ext>
            </p:extLst>
          </p:nvPr>
        </p:nvGraphicFramePr>
        <p:xfrm>
          <a:off x="251520" y="4509120"/>
          <a:ext cx="8712968" cy="1859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Escaso,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poco común, poco habitual.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Me han entrado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raros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virus en el ordenador. Tengo un antivirus buenísimo.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Extraño, diferente.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Me ha entrado un virus muy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raro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en el ordenador: no me ha cambiado nada, pero, de vez en cuando, me aparece una ventana con una flor dentro.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97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539552" y="1313949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DIFERENTE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65819"/>
              </p:ext>
            </p:extLst>
          </p:nvPr>
        </p:nvGraphicFramePr>
        <p:xfrm>
          <a:off x="323528" y="2060848"/>
          <a:ext cx="8712968" cy="158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Varios, diversos, más de uno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Me ha enseñado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diferentes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altavoces y ahora no sé por cuáles decidirme.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Distinto, desigual, dispar.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Tienes unos altavoces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diferentes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a los míos, ¿verdad? ¿Me los puedes enseñar? Es que quiero comprarme otros.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37137" y="3861048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NUEVO/A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53935"/>
              </p:ext>
            </p:extLst>
          </p:nvPr>
        </p:nvGraphicFramePr>
        <p:xfrm>
          <a:off x="251520" y="4509120"/>
          <a:ext cx="8712968" cy="1615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Novedoso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Ha salido la 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nueva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aplicación para móviles que todos esperábamos.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nueva adquisición, diferente a lo anterior.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Esta aplicación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nueva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que tú tenías y que me bajé yo ayer no funciona muy bien ¿no?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00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539552" y="1313949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POBRE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93147"/>
              </p:ext>
            </p:extLst>
          </p:nvPr>
        </p:nvGraphicFramePr>
        <p:xfrm>
          <a:off x="323528" y="2060848"/>
          <a:ext cx="8712968" cy="158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Desgraciado, infeliz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Han despedido al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pobre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chico que estaba en la portería. Creo que perdió una carta importante.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Sin recursos económicos.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Pues yo, a final de mes, se puede decir que soy un chico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pobre.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Estoy en números rojos.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37137" y="3933056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VULGAR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59009"/>
              </p:ext>
            </p:extLst>
          </p:nvPr>
        </p:nvGraphicFramePr>
        <p:xfrm>
          <a:off x="251520" y="4509120"/>
          <a:ext cx="8712968" cy="158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Simple,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común, del montón.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 un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vulgar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 programador, pero tiene una cuantiosa fortuna que consiguió después de crear un videojuego.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Grosero, sin refinamiento.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El nuevo es un programador muy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vulgar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. Dice unas cosas cada vez que habla… que me saca los colores hasta a mí.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94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11560" y="1196752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Completa estas frases colocando el adjetivo delante o detrás dependiendo del significado: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11560" y="2132856"/>
            <a:ext cx="8064896" cy="2308324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CURIOSO</a:t>
            </a:r>
          </a:p>
          <a:p>
            <a:pPr algn="just"/>
            <a:r>
              <a:rPr lang="es-ES" sz="2400" dirty="0"/>
              <a:t>A. La verdad es que eres un ________ hombre _________. No paras de preguntarme cosas de mi trabajo. ¡Pareces de la competencia!</a:t>
            </a:r>
          </a:p>
          <a:p>
            <a:pPr algn="just"/>
            <a:r>
              <a:rPr lang="es-ES" sz="2400" dirty="0"/>
              <a:t>B. Eres un ________ hombre ________. Creo que nunca acabaré de conocerte.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804248" y="253639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curioso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11760" y="359733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curioso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02249" y="4586573"/>
            <a:ext cx="8064896" cy="193899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GRANDE</a:t>
            </a:r>
          </a:p>
          <a:p>
            <a:pPr algn="just"/>
            <a:r>
              <a:rPr lang="es-ES" sz="2400" dirty="0"/>
              <a:t>A. Esta es una _______ mujer_______. La admiro desde pequeña.</a:t>
            </a:r>
          </a:p>
          <a:p>
            <a:pPr algn="just"/>
            <a:r>
              <a:rPr lang="es-ES" sz="2400" dirty="0"/>
              <a:t>B. Soy una _______ mujer _______. Tengo que hacerme la ropa a medida porque no encuentro ropa en las tiendas para mí.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131840" y="494603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gran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995936" y="569879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grande</a:t>
            </a:r>
          </a:p>
        </p:txBody>
      </p:sp>
    </p:spTree>
    <p:extLst>
      <p:ext uri="{BB962C8B-B14F-4D97-AF65-F5344CB8AC3E}">
        <p14:creationId xmlns:p14="http://schemas.microsoft.com/office/powerpoint/2010/main" val="354977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78793" y="1196752"/>
            <a:ext cx="8064896" cy="2308324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CIERTA</a:t>
            </a:r>
          </a:p>
          <a:p>
            <a:pPr algn="just"/>
            <a:r>
              <a:rPr lang="es-ES" sz="2400" dirty="0"/>
              <a:t>A. Nunca creí que llegaríamos a este punto, pero lo que tenemos ahora es una ________ situación ________ que hay que resolver.</a:t>
            </a:r>
          </a:p>
          <a:p>
            <a:pPr algn="just"/>
            <a:r>
              <a:rPr lang="es-ES" sz="2400" dirty="0"/>
              <a:t>B. No quiero volver a pasar por ________ situación ________ que conocemos los dos y de la que no quiero volver a hablar.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4799432" y="263691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cierta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228184" y="1930560"/>
            <a:ext cx="89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cierta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78793" y="3861048"/>
            <a:ext cx="8064896" cy="2308324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VIEJO</a:t>
            </a:r>
          </a:p>
          <a:p>
            <a:pPr algn="just"/>
            <a:r>
              <a:rPr lang="es-ES" sz="2400" dirty="0"/>
              <a:t>A. Él es el único _______ socio _______ que, por edad, debe tener un lugar destacado en nuestra próxima celebración.</a:t>
            </a:r>
          </a:p>
          <a:p>
            <a:pPr algn="just"/>
            <a:r>
              <a:rPr lang="es-ES" sz="2400" dirty="0"/>
              <a:t>B. No quiero que te olvides de invitar a nuestro _______ socio _______. Sin él la fiesta de la empresa no sería lo mismo.</a:t>
            </a:r>
          </a:p>
          <a:p>
            <a:endParaRPr lang="es-ES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16016" y="4221088"/>
            <a:ext cx="84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viejo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732240" y="4941168"/>
            <a:ext cx="84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viejo</a:t>
            </a:r>
          </a:p>
        </p:txBody>
      </p:sp>
    </p:spTree>
    <p:extLst>
      <p:ext uri="{BB962C8B-B14F-4D97-AF65-F5344CB8AC3E}">
        <p14:creationId xmlns:p14="http://schemas.microsoft.com/office/powerpoint/2010/main" val="9201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78792" y="1196752"/>
            <a:ext cx="8225655" cy="1569660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ÚNICO</a:t>
            </a:r>
          </a:p>
          <a:p>
            <a:pPr algn="just"/>
            <a:r>
              <a:rPr lang="es-ES" sz="2400" dirty="0"/>
              <a:t>A. Este es el ________ producto ________ que vamos a vender.</a:t>
            </a:r>
          </a:p>
          <a:p>
            <a:pPr algn="just"/>
            <a:r>
              <a:rPr lang="es-ES" sz="2400" dirty="0"/>
              <a:t>B. Este es un ________ producto ________ que llama la atención a todos los que lo ven.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95736" y="1569232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único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756660" y="1924566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único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8792" y="2918812"/>
            <a:ext cx="8225655" cy="193899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RARA</a:t>
            </a:r>
          </a:p>
          <a:p>
            <a:pPr algn="just"/>
            <a:r>
              <a:rPr lang="es-ES" sz="2400" dirty="0"/>
              <a:t>A. Esta es una ________ planta _______: no hay que regarla y no necesita sol.</a:t>
            </a:r>
          </a:p>
          <a:p>
            <a:pPr algn="just"/>
            <a:r>
              <a:rPr lang="es-ES" sz="2400" dirty="0"/>
              <a:t>B. Tienen una ________ planta _______ en este jardín botánico. No había visto ninguna igual antes.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72000" y="3263393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rara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604794" y="4005064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rara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8792" y="4919008"/>
            <a:ext cx="8225655" cy="1569660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DIFERENTES</a:t>
            </a:r>
          </a:p>
          <a:p>
            <a:pPr algn="just"/>
            <a:r>
              <a:rPr lang="es-ES" sz="2400" dirty="0"/>
              <a:t>A. Enséñame ________ vestidos __________. Quiero ser la más llamativa en la fiesta y que nadie vaya como yo.</a:t>
            </a:r>
          </a:p>
          <a:p>
            <a:pPr algn="just"/>
            <a:r>
              <a:rPr lang="es-ES" sz="2400" dirty="0"/>
              <a:t>B. Me mostró _________ vestidos _______ y me quedé el rojo.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644008" y="5301208"/>
            <a:ext cx="152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diferentes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95736" y="6033990"/>
            <a:ext cx="152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diferentes</a:t>
            </a:r>
          </a:p>
        </p:txBody>
      </p:sp>
    </p:spTree>
    <p:extLst>
      <p:ext uri="{BB962C8B-B14F-4D97-AF65-F5344CB8AC3E}">
        <p14:creationId xmlns:p14="http://schemas.microsoft.com/office/powerpoint/2010/main" val="10942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06188" y="26064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08160" y="1052736"/>
            <a:ext cx="8225655" cy="193899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NUEVO</a:t>
            </a:r>
          </a:p>
          <a:p>
            <a:pPr algn="just"/>
            <a:r>
              <a:rPr lang="es-ES" sz="2400" dirty="0"/>
              <a:t>A. ¿Tienes algún ________ videojuego ______? Es que ya he jugado con éstos varias veces.</a:t>
            </a:r>
          </a:p>
          <a:p>
            <a:pPr algn="just"/>
            <a:r>
              <a:rPr lang="es-ES" sz="2400" dirty="0"/>
              <a:t>B. Me he comprado el ________ videojuego ________,  ese que anuncian ahora por la tele.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779" y="3065185"/>
            <a:ext cx="8225655" cy="1938992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POBRE</a:t>
            </a:r>
          </a:p>
          <a:p>
            <a:pPr algn="just"/>
            <a:r>
              <a:rPr lang="es-ES" sz="2400" dirty="0"/>
              <a:t>A. Me parece que es un ________ hombre ________. Todo lo que intenta, le sale mal.</a:t>
            </a:r>
          </a:p>
          <a:p>
            <a:pPr algn="just"/>
            <a:r>
              <a:rPr lang="es-ES" sz="2400" dirty="0"/>
              <a:t>B. Ahora es un ________ hombre ________, aunque antes fue multimillonario. Pero, ya sabes, a veces los negocios te arruinan.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71285" y="1422201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nuevo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30529" y="2148050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nuevo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851920" y="3429000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pobre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977978" y="4161863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pobre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27779" y="5085184"/>
            <a:ext cx="8225655" cy="1569660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VULGAR</a:t>
            </a:r>
          </a:p>
          <a:p>
            <a:pPr algn="just"/>
            <a:r>
              <a:rPr lang="es-ES" sz="2400" dirty="0"/>
              <a:t>A. Te has vuelto una _______ persona _______. Tus modales son inaceptables.</a:t>
            </a:r>
          </a:p>
          <a:p>
            <a:r>
              <a:rPr lang="es-ES" sz="2400" dirty="0"/>
              <a:t>B. Es  una ________ persona ________, no destaca en nada.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5292080" y="5451186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vulgar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835696" y="6193179"/>
            <a:ext cx="99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vulgar</a:t>
            </a:r>
          </a:p>
        </p:txBody>
      </p:sp>
    </p:spTree>
    <p:extLst>
      <p:ext uri="{BB962C8B-B14F-4D97-AF65-F5344CB8AC3E}">
        <p14:creationId xmlns:p14="http://schemas.microsoft.com/office/powerpoint/2010/main" val="52692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500" b="1" dirty="0">
                <a:solidFill>
                  <a:schemeClr val="accent5">
                    <a:lumMod val="75000"/>
                  </a:schemeClr>
                </a:solidFill>
              </a:rPr>
              <a:t>La posición del adjetivo</a:t>
            </a:r>
          </a:p>
          <a:p>
            <a:pPr marL="0" indent="0" algn="just">
              <a:buNone/>
            </a:pPr>
            <a:r>
              <a:rPr lang="es-ES" sz="2400" dirty="0"/>
              <a:t>El español suele llevar el adjetivo detrás del nombre. Pero las lenguas usan muchas formas para </a:t>
            </a:r>
            <a:r>
              <a:rPr lang="es-ES" sz="2400" b="1" dirty="0"/>
              <a:t>intensificar </a:t>
            </a:r>
            <a:r>
              <a:rPr lang="es-ES" sz="2400" dirty="0"/>
              <a:t>lo que se quiere decir y un recurso muy utilizado por el español es </a:t>
            </a:r>
            <a:r>
              <a:rPr lang="es-ES" sz="2400" b="1" dirty="0"/>
              <a:t>anteponer</a:t>
            </a:r>
            <a:r>
              <a:rPr lang="es-ES" sz="2400" dirty="0"/>
              <a:t> el adjetivo.</a:t>
            </a:r>
          </a:p>
          <a:p>
            <a:pPr marL="0" indent="0" algn="just">
              <a:buNone/>
            </a:pPr>
            <a:endParaRPr lang="es-ES" sz="2400" dirty="0"/>
          </a:p>
          <a:p>
            <a:pPr>
              <a:buNone/>
            </a:pP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395536" y="3074468"/>
            <a:ext cx="4483318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i="1" dirty="0">
                <a:solidFill>
                  <a:schemeClr val="tx1"/>
                </a:solidFill>
              </a:rPr>
              <a:t>Pasé un rato </a:t>
            </a: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</a:rPr>
              <a:t>largo</a:t>
            </a:r>
            <a:r>
              <a:rPr lang="es-ES" sz="2000" i="1" dirty="0">
                <a:solidFill>
                  <a:schemeClr val="tx1"/>
                </a:solidFill>
              </a:rPr>
              <a:t> delante del ordenador.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95536" y="3839244"/>
            <a:ext cx="4483318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i="1" dirty="0">
                <a:solidFill>
                  <a:schemeClr val="tx1"/>
                </a:solidFill>
              </a:rPr>
              <a:t>Pasé un</a:t>
            </a: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</a:rPr>
              <a:t> largo </a:t>
            </a:r>
            <a:r>
              <a:rPr lang="es-ES" sz="2000" i="1" dirty="0">
                <a:solidFill>
                  <a:schemeClr val="tx1"/>
                </a:solidFill>
              </a:rPr>
              <a:t>rato delante del ordenador.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961723" y="3036277"/>
            <a:ext cx="3992721" cy="719324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Descripción: </a:t>
            </a:r>
            <a:r>
              <a:rPr lang="es-ES" dirty="0"/>
              <a:t>Estoy hablando </a:t>
            </a:r>
            <a:r>
              <a:rPr lang="es-ES" b="1" dirty="0">
                <a:solidFill>
                  <a:schemeClr val="tx1"/>
                </a:solidFill>
              </a:rPr>
              <a:t>objetivamente</a:t>
            </a:r>
            <a:r>
              <a:rPr lang="es-ES" dirty="0"/>
              <a:t> del tiempo que estuve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961723" y="3839244"/>
            <a:ext cx="3970484" cy="702036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Percepción: </a:t>
            </a:r>
            <a:r>
              <a:rPr lang="es-ES" dirty="0"/>
              <a:t>Quiero intensificar que el tiempo pasado </a:t>
            </a:r>
            <a:r>
              <a:rPr lang="es-ES" b="1" dirty="0"/>
              <a:t>se me hizo eterno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4562280"/>
            <a:ext cx="8541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En algunos casos situar el adjetivo delante o detrás </a:t>
            </a:r>
            <a:r>
              <a:rPr lang="es-ES" sz="2400" b="1" dirty="0"/>
              <a:t>cambia el significado</a:t>
            </a:r>
            <a:r>
              <a:rPr lang="es-ES" sz="2400" dirty="0"/>
              <a:t> del mismo, no la percepción del mismo.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95536" y="5337734"/>
            <a:ext cx="448331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i="1" dirty="0">
                <a:solidFill>
                  <a:schemeClr val="tx1"/>
                </a:solidFill>
              </a:rPr>
              <a:t>He hablado con un </a:t>
            </a:r>
            <a:r>
              <a:rPr lang="es-ES" sz="2000" b="1" i="1" dirty="0">
                <a:solidFill>
                  <a:srgbClr val="002060"/>
                </a:solidFill>
              </a:rPr>
              <a:t>curioso</a:t>
            </a:r>
            <a:r>
              <a:rPr lang="es-ES" sz="2000" i="1" dirty="0">
                <a:solidFill>
                  <a:schemeClr val="tx1"/>
                </a:solidFill>
              </a:rPr>
              <a:t> recepcionista.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95536" y="6036220"/>
            <a:ext cx="448331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i="1" dirty="0">
                <a:solidFill>
                  <a:schemeClr val="tx1"/>
                </a:solidFill>
              </a:rPr>
              <a:t>He  hablado con un recepcionista </a:t>
            </a:r>
            <a:r>
              <a:rPr lang="es-ES" sz="2000" b="1" i="1" dirty="0">
                <a:solidFill>
                  <a:srgbClr val="002060"/>
                </a:solidFill>
              </a:rPr>
              <a:t>curioso.</a:t>
            </a:r>
            <a:endParaRPr lang="es-ES" sz="2000" i="1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035704" y="5393278"/>
            <a:ext cx="3896503" cy="642942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Peculiar, diferente </a:t>
            </a:r>
            <a:r>
              <a:rPr lang="es-ES" dirty="0"/>
              <a:t>recepcionista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5013467" y="6143575"/>
            <a:ext cx="3918740" cy="60244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Cotilla, chismoso</a:t>
            </a:r>
            <a:r>
              <a:rPr lang="es-ES" dirty="0"/>
              <a:t> recepcionista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7" grpId="0" animBg="1"/>
      <p:bldP spid="10" grpId="0" animBg="1"/>
      <p:bldP spid="9" grpId="0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08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800" dirty="0"/>
              <a:t>Pero ¿cuándo uso el adjetivo </a:t>
            </a:r>
            <a:r>
              <a:rPr lang="es-ES" sz="2800" b="1" dirty="0">
                <a:solidFill>
                  <a:schemeClr val="accent2"/>
                </a:solidFill>
              </a:rPr>
              <a:t>delante</a:t>
            </a:r>
            <a:r>
              <a:rPr lang="es-ES" sz="2800" dirty="0"/>
              <a:t> o </a:t>
            </a:r>
            <a:r>
              <a:rPr lang="es-ES" sz="2800" b="1" dirty="0">
                <a:solidFill>
                  <a:schemeClr val="accent1"/>
                </a:solidFill>
              </a:rPr>
              <a:t>detrás</a:t>
            </a:r>
            <a:r>
              <a:rPr lang="es-ES" sz="2800" dirty="0"/>
              <a:t>?</a:t>
            </a:r>
          </a:p>
          <a:p>
            <a:pPr marL="0" indent="0" algn="just">
              <a:buNone/>
            </a:pPr>
            <a:r>
              <a:rPr lang="es-ES" sz="2800" dirty="0"/>
              <a:t>A. En la mayoría de adjetivos la posición viene determinada por si queremos </a:t>
            </a:r>
            <a:r>
              <a:rPr lang="es-ES" sz="2800" b="1" dirty="0"/>
              <a:t>intensificar</a:t>
            </a:r>
            <a:r>
              <a:rPr lang="es-ES" sz="2800" dirty="0"/>
              <a:t> o </a:t>
            </a:r>
            <a:r>
              <a:rPr lang="es-ES" sz="2800" b="1" dirty="0"/>
              <a:t>mostrar objetivamente </a:t>
            </a:r>
            <a:r>
              <a:rPr lang="es-ES" sz="2800" dirty="0"/>
              <a:t>la característica.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02271"/>
              </p:ext>
            </p:extLst>
          </p:nvPr>
        </p:nvGraphicFramePr>
        <p:xfrm>
          <a:off x="539552" y="2204864"/>
          <a:ext cx="8136904" cy="17472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065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52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Intensifican la cualidad:</a:t>
                      </a:r>
                    </a:p>
                    <a:p>
                      <a:pPr algn="just"/>
                      <a:r>
                        <a:rPr lang="es-ES" sz="2000" dirty="0"/>
                        <a:t>Se muestra la manera de sentir del que habla, su manera de percibir la realidad.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He bebido una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riquísima</a:t>
                      </a:r>
                      <a:r>
                        <a:rPr lang="es-ES" sz="2000" i="1" dirty="0"/>
                        <a:t> horchata.</a:t>
                      </a:r>
                    </a:p>
                    <a:p>
                      <a:pPr algn="just"/>
                      <a:r>
                        <a:rPr lang="es-ES" sz="180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(Estoy intensificando qué me ha parecido la bebida)</a:t>
                      </a:r>
                    </a:p>
                    <a:p>
                      <a:endParaRPr lang="es-ES" sz="2000" i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01669"/>
              </p:ext>
            </p:extLst>
          </p:nvPr>
        </p:nvGraphicFramePr>
        <p:xfrm>
          <a:off x="539552" y="4005064"/>
          <a:ext cx="8136904" cy="2499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6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usa mucho en el lenguaje publicitario, que intenta convencer a los posibles clientes,  y en el literario, que pretende transmitir al lector diferentes sensaciones.</a:t>
                      </a:r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1" dirty="0">
                          <a:solidFill>
                            <a:schemeClr val="tx1"/>
                          </a:solidFill>
                        </a:rPr>
                        <a:t>Compre y disfrute de las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magníficas</a:t>
                      </a:r>
                      <a:r>
                        <a:rPr lang="es-ES" sz="20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s-ES" sz="2000" b="0" i="1" baseline="0" dirty="0">
                          <a:solidFill>
                            <a:schemeClr val="tx1"/>
                          </a:solidFill>
                        </a:rPr>
                        <a:t>fragancias de nuestros ambientadores</a:t>
                      </a:r>
                      <a:r>
                        <a:rPr lang="es-ES" sz="2000" b="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(Intensifican la cualidad del producto para </a:t>
                      </a:r>
                      <a:r>
                        <a:rPr lang="es-ES" sz="1800" b="0" i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convencer de la necesidad de comprarlo</a:t>
                      </a:r>
                      <a:r>
                        <a:rPr lang="es-ES" sz="1800" b="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algn="just"/>
                      <a:r>
                        <a:rPr lang="es-ES" sz="2000" b="0" i="1" dirty="0">
                          <a:solidFill>
                            <a:schemeClr val="tx1"/>
                          </a:solidFill>
                        </a:rPr>
                        <a:t>Estaba paseando</a:t>
                      </a:r>
                      <a:r>
                        <a:rPr lang="es-ES" sz="2000" b="0" i="1" baseline="0" dirty="0">
                          <a:solidFill>
                            <a:schemeClr val="tx1"/>
                          </a:solidFill>
                        </a:rPr>
                        <a:t> por las</a:t>
                      </a:r>
                      <a:r>
                        <a:rPr lang="es-ES" sz="2000" b="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s-ES" sz="20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suaves</a:t>
                      </a:r>
                      <a:r>
                        <a:rPr lang="es-ES" sz="2000" b="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s-ES" sz="2000" b="0" i="1" baseline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s-ES" sz="2000" b="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s-ES" sz="20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verdes</a:t>
                      </a:r>
                      <a:r>
                        <a:rPr lang="es-ES" sz="2000" b="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s-ES" sz="2000" b="0" i="1" baseline="0" dirty="0">
                          <a:solidFill>
                            <a:schemeClr val="tx1"/>
                          </a:solidFill>
                        </a:rPr>
                        <a:t>colinas, cuando Juanito llegó…</a:t>
                      </a:r>
                    </a:p>
                    <a:p>
                      <a:pPr algn="just"/>
                      <a:r>
                        <a:rPr lang="es-ES" sz="1800" b="0" i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(El narrador quiere dar la sensación de tranquilidad y belleza de un paseo por una zona con colinas)</a:t>
                      </a:r>
                      <a:endParaRPr lang="es-ES" sz="2000" b="0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56263"/>
              </p:ext>
            </p:extLst>
          </p:nvPr>
        </p:nvGraphicFramePr>
        <p:xfrm>
          <a:off x="683566" y="1844825"/>
          <a:ext cx="8064897" cy="1950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9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2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36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840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Muestran la cualidad de manera objetiva:</a:t>
                      </a:r>
                    </a:p>
                    <a:p>
                      <a:pPr algn="just"/>
                      <a:r>
                        <a:rPr lang="es-ES" sz="2000" dirty="0"/>
                        <a:t>Se muestra de</a:t>
                      </a:r>
                      <a:r>
                        <a:rPr lang="es-ES" sz="2000" baseline="0" dirty="0"/>
                        <a:t> manera neutra e igual para todos</a:t>
                      </a:r>
                      <a:r>
                        <a:rPr lang="es-ES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He bebido una horchata </a:t>
                      </a:r>
                      <a:r>
                        <a:rPr lang="es-ES" sz="20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fría</a:t>
                      </a:r>
                      <a:r>
                        <a:rPr lang="es-ES" sz="2000" i="1" dirty="0"/>
                        <a:t>.</a:t>
                      </a:r>
                    </a:p>
                    <a:p>
                      <a:pPr algn="just"/>
                      <a:r>
                        <a:rPr lang="es-ES" sz="180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(Quiero mostrar de manera objetiva cómo está la bebida. No quiero mostrar</a:t>
                      </a:r>
                      <a:r>
                        <a:rPr lang="es-ES" sz="1800" i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lo que siento, sino lo que la mayoría de las personas pensaría de ella</a:t>
                      </a:r>
                      <a:r>
                        <a:rPr lang="es-ES" sz="180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308457"/>
              </p:ext>
            </p:extLst>
          </p:nvPr>
        </p:nvGraphicFramePr>
        <p:xfrm>
          <a:off x="683568" y="4149080"/>
          <a:ext cx="8064896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just"/>
                      <a:r>
                        <a:rPr lang="es-ES" sz="2000" b="0" dirty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 esta posición p</a:t>
                      </a:r>
                      <a:r>
                        <a:rPr lang="es-ES" sz="2000" b="0" dirty="0">
                          <a:solidFill>
                            <a:schemeClr val="tx1"/>
                          </a:solidFill>
                        </a:rPr>
                        <a:t>ueden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 llevar </a:t>
                      </a:r>
                      <a:r>
                        <a:rPr lang="es-ES" sz="2000" b="1" baseline="0" dirty="0">
                          <a:solidFill>
                            <a:schemeClr val="tx1"/>
                          </a:solidFill>
                        </a:rPr>
                        <a:t>adverbios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 que aportan más matices al adjetivo.</a:t>
                      </a:r>
                      <a:endParaRPr lang="es-ES" sz="2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i="1" dirty="0">
                          <a:solidFill>
                            <a:schemeClr val="tx1"/>
                          </a:solidFill>
                        </a:rPr>
                        <a:t>He bebido una horchata </a:t>
                      </a:r>
                      <a:r>
                        <a:rPr lang="es-ES" sz="2000" i="1" dirty="0">
                          <a:solidFill>
                            <a:srgbClr val="FF0000"/>
                          </a:solidFill>
                        </a:rPr>
                        <a:t>muy </a:t>
                      </a:r>
                      <a:r>
                        <a:rPr lang="es-ES" sz="20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fría.</a:t>
                      </a:r>
                      <a:endParaRPr lang="es-ES" sz="2000" i="1" dirty="0"/>
                    </a:p>
                    <a:p>
                      <a:endParaRPr lang="es-ES" sz="2000" b="0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4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74149"/>
              </p:ext>
            </p:extLst>
          </p:nvPr>
        </p:nvGraphicFramePr>
        <p:xfrm>
          <a:off x="420122" y="2781765"/>
          <a:ext cx="8496943" cy="350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355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869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Resaltan una cualidad:</a:t>
                      </a:r>
                    </a:p>
                    <a:p>
                      <a:pPr algn="just"/>
                      <a:r>
                        <a:rPr lang="es-ES" sz="2000" dirty="0"/>
                        <a:t>Se trata de una característica</a:t>
                      </a:r>
                      <a:r>
                        <a:rPr lang="es-ES" sz="2000" baseline="0" dirty="0"/>
                        <a:t> propia del nombre</a:t>
                      </a:r>
                      <a:r>
                        <a:rPr lang="es-ES" sz="2000" dirty="0"/>
                        <a:t>. Suele tratarse de </a:t>
                      </a:r>
                      <a:r>
                        <a:rPr lang="es-ES" sz="2000" baseline="0" dirty="0"/>
                        <a:t>formas, colores, intensidad… que se asocian al nombre/objeto.</a:t>
                      </a:r>
                    </a:p>
                    <a:p>
                      <a:pPr algn="just"/>
                      <a:r>
                        <a:rPr lang="es-ES" sz="2000" dirty="0"/>
                        <a:t>Se convierten en</a:t>
                      </a:r>
                      <a:r>
                        <a:rPr lang="es-ES" sz="2000" baseline="0" dirty="0"/>
                        <a:t> </a:t>
                      </a:r>
                      <a:r>
                        <a:rPr lang="es-ES" sz="2000" b="1" baseline="0" dirty="0"/>
                        <a:t>adjetivos explicativos: </a:t>
                      </a:r>
                      <a:r>
                        <a:rPr lang="es-ES" sz="2000" baseline="0" dirty="0"/>
                        <a:t>explican la característica de ese nombre/objeto.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i="1" dirty="0"/>
                        <a:t>Todos estábamos admirando la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esbelta</a:t>
                      </a:r>
                      <a:r>
                        <a:rPr lang="es-ES" sz="2000" i="1" dirty="0"/>
                        <a:t> figura del Cristo</a:t>
                      </a:r>
                      <a:r>
                        <a:rPr lang="es-ES" sz="2000" i="1" baseline="0" dirty="0"/>
                        <a:t> </a:t>
                      </a:r>
                      <a:r>
                        <a:rPr lang="es-ES" sz="2000" i="1" dirty="0"/>
                        <a:t>del cuadro del Greco.</a:t>
                      </a:r>
                    </a:p>
                    <a:p>
                      <a:pPr algn="just"/>
                      <a:r>
                        <a:rPr lang="es-ES" sz="180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(Se resalta esa característica típica en este pintor)</a:t>
                      </a:r>
                    </a:p>
                    <a:p>
                      <a:pPr algn="just"/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Nos bañamos en las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cristalinas</a:t>
                      </a:r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aguas de Formentera.</a:t>
                      </a:r>
                    </a:p>
                    <a:p>
                      <a:pPr algn="just"/>
                      <a:r>
                        <a:rPr lang="es-ES" sz="180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(Hablamos</a:t>
                      </a:r>
                      <a:r>
                        <a:rPr lang="es-ES" sz="1800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del color característico de las aguas de esa zona)</a:t>
                      </a:r>
                    </a:p>
                    <a:p>
                      <a:pPr algn="just"/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Nos sentamos</a:t>
                      </a:r>
                      <a:r>
                        <a:rPr lang="es-ES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cerca de los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fragantes</a:t>
                      </a:r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jazmines. </a:t>
                      </a:r>
                    </a:p>
                    <a:p>
                      <a:pPr algn="just"/>
                      <a:r>
                        <a:rPr lang="es-ES" sz="180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(Los jazmines son flores</a:t>
                      </a:r>
                      <a:r>
                        <a:rPr lang="es-ES" sz="1800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muy olorosas y marcamos esa característica)</a:t>
                      </a:r>
                      <a:endParaRPr lang="es-ES" sz="180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158143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B. En algunos casos la posición es más fija y viene determinada por si el adjetivo </a:t>
            </a:r>
            <a:r>
              <a:rPr lang="es-ES" sz="2400" b="1" dirty="0"/>
              <a:t>explica</a:t>
            </a:r>
            <a:r>
              <a:rPr lang="es-ES" sz="2400" dirty="0"/>
              <a:t> algo del nombre/objeto o si lo </a:t>
            </a:r>
            <a:r>
              <a:rPr lang="es-ES" sz="2400" b="1" dirty="0"/>
              <a:t>especifica</a:t>
            </a:r>
            <a:r>
              <a:rPr lang="es-ES" sz="2400" dirty="0"/>
              <a:t> frente a otros posibles tipos.</a:t>
            </a:r>
          </a:p>
        </p:txBody>
      </p:sp>
    </p:spTree>
    <p:extLst>
      <p:ext uri="{BB962C8B-B14F-4D97-AF65-F5344CB8AC3E}">
        <p14:creationId xmlns:p14="http://schemas.microsoft.com/office/powerpoint/2010/main" val="377592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87495"/>
              </p:ext>
            </p:extLst>
          </p:nvPr>
        </p:nvGraphicFramePr>
        <p:xfrm>
          <a:off x="457200" y="1844824"/>
          <a:ext cx="8363272" cy="3596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7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5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355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869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Especifica una cualidad:</a:t>
                      </a:r>
                    </a:p>
                    <a:p>
                      <a:pPr algn="just"/>
                      <a:r>
                        <a:rPr lang="es-ES" sz="2000" dirty="0"/>
                        <a:t>atribuyen dicha cualidad concreta al nombre/objeto al que acompañan, con lo que se convierten en</a:t>
                      </a:r>
                      <a:r>
                        <a:rPr lang="es-ES" sz="2000" baseline="0" dirty="0"/>
                        <a:t> </a:t>
                      </a:r>
                      <a:r>
                        <a:rPr lang="es-ES" sz="2000" b="1" baseline="0" dirty="0"/>
                        <a:t>adjetivos especificativos: </a:t>
                      </a:r>
                      <a:r>
                        <a:rPr lang="es-ES" sz="2000" baseline="0" dirty="0"/>
                        <a:t>señalan esa determinada característica frente a otras posibles que podría tener el nombre/objeto.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i="1" dirty="0"/>
                        <a:t>Estuvimos escuchando música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clásica</a:t>
                      </a:r>
                      <a:r>
                        <a:rPr lang="es-ES" sz="2000" i="1" dirty="0"/>
                        <a:t>.</a:t>
                      </a:r>
                    </a:p>
                    <a:p>
                      <a:pPr algn="just"/>
                      <a:r>
                        <a:rPr lang="es-ES" sz="180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(Se especifica</a:t>
                      </a:r>
                      <a:r>
                        <a:rPr lang="es-ES" sz="1800" i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que es música clásica y no otro posible tipo de música: pop, electrónica, indi, rock…</a:t>
                      </a:r>
                      <a:r>
                        <a:rPr lang="es-ES" sz="1800" i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algn="just"/>
                      <a:endParaRPr lang="es-ES" sz="20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Tenemos para la cena vino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tinto</a:t>
                      </a:r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es-ES" sz="180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(Se especifica que es vino tinto y no otro tipo de vino: rosado,</a:t>
                      </a:r>
                      <a:r>
                        <a:rPr lang="es-ES" sz="1800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blanco, espumoso…)</a:t>
                      </a:r>
                    </a:p>
                    <a:p>
                      <a:pPr algn="just"/>
                      <a:endParaRPr lang="es-ES" sz="1800" i="0" kern="1200" baseline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 comí salmón </a:t>
                      </a:r>
                      <a:r>
                        <a:rPr lang="es-ES" sz="2000" b="1" i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ahumado</a:t>
                      </a:r>
                      <a:r>
                        <a:rPr lang="es-ES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800" i="1" kern="1200" baseline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(Se especifica que es salmón ahumado y no otro tipo de salmón: fresco,</a:t>
                      </a:r>
                      <a:r>
                        <a:rPr lang="es-ES" sz="1800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cocinado…)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15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0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9775" y="1142984"/>
            <a:ext cx="7586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C. También solemos cambiar la posición de algunos adjetivos (nuevo, viejo, reciente…) dependiendo de si la información es </a:t>
            </a:r>
            <a:r>
              <a:rPr lang="es-ES" sz="2400" b="1" dirty="0"/>
              <a:t>nueva</a:t>
            </a:r>
            <a:r>
              <a:rPr lang="es-ES" sz="2400" dirty="0"/>
              <a:t> para el interlocutor o ya es </a:t>
            </a:r>
            <a:r>
              <a:rPr lang="es-ES" sz="2400" b="1" dirty="0"/>
              <a:t>conocida</a:t>
            </a:r>
            <a:r>
              <a:rPr lang="es-ES" sz="2400" dirty="0"/>
              <a:t>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03549"/>
              </p:ext>
            </p:extLst>
          </p:nvPr>
        </p:nvGraphicFramePr>
        <p:xfrm>
          <a:off x="323528" y="2325073"/>
          <a:ext cx="8424936" cy="228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36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840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La información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es nueva</a:t>
                      </a:r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:</a:t>
                      </a:r>
                    </a:p>
                    <a:p>
                      <a:pPr algn="just"/>
                      <a:r>
                        <a:rPr lang="es-ES" sz="2000" dirty="0"/>
                        <a:t>Se informa por</a:t>
                      </a:r>
                      <a:r>
                        <a:rPr lang="es-ES" sz="2000" baseline="0" dirty="0"/>
                        <a:t> primera vez al interlocutor de cómo es el nombre.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i="1" dirty="0"/>
                        <a:t>Me he comprado una casa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nueva</a:t>
                      </a:r>
                      <a:r>
                        <a:rPr lang="es-ES" sz="2000" i="1" dirty="0"/>
                        <a:t>. </a:t>
                      </a:r>
                      <a:r>
                        <a:rPr lang="es-ES" sz="2000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(Informo al interlocutor)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Tengo</a:t>
                      </a:r>
                      <a:r>
                        <a:rPr lang="es-ES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 coche muy </a:t>
                      </a:r>
                      <a:r>
                        <a:rPr lang="es-ES" sz="2000" b="1" i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viejo</a:t>
                      </a:r>
                      <a:r>
                        <a:rPr lang="es-ES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quiero cambiarlo. </a:t>
                      </a:r>
                      <a:r>
                        <a:rPr lang="es-ES" sz="2000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(Informo al interlocutor)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Nos ha llegado un informe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reciente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sobre la violencia de género. </a:t>
                      </a:r>
                      <a:r>
                        <a:rPr lang="es-ES" sz="2000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(Informo al interlocutor)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05551"/>
              </p:ext>
            </p:extLst>
          </p:nvPr>
        </p:nvGraphicFramePr>
        <p:xfrm>
          <a:off x="395536" y="4725144"/>
          <a:ext cx="8424936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36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840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La información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es conocida por los dos interlocutores</a:t>
                      </a:r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:</a:t>
                      </a:r>
                    </a:p>
                    <a:p>
                      <a:pPr algn="just"/>
                      <a:r>
                        <a:rPr lang="es-ES" sz="2000" dirty="0"/>
                        <a:t>Se conoce ya la existencia</a:t>
                      </a:r>
                      <a:r>
                        <a:rPr lang="es-ES" sz="2000" baseline="0" dirty="0"/>
                        <a:t>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i="1" dirty="0"/>
                        <a:t>¿Has dormido en la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nueva </a:t>
                      </a:r>
                      <a:r>
                        <a:rPr lang="es-ES" sz="2000" i="1" dirty="0"/>
                        <a:t>casa? </a:t>
                      </a:r>
                      <a:r>
                        <a:rPr lang="es-ES" sz="2000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(Conocido</a:t>
                      </a:r>
                      <a:r>
                        <a:rPr lang="es-ES" sz="200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por los dos</a:t>
                      </a:r>
                      <a:r>
                        <a:rPr lang="es-ES" sz="2000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¿Has venido en el </a:t>
                      </a:r>
                      <a:r>
                        <a:rPr lang="es-ES" sz="2000" b="1" i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viejo</a:t>
                      </a:r>
                      <a:r>
                        <a:rPr lang="es-ES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coche? </a:t>
                      </a:r>
                      <a:r>
                        <a:rPr lang="es-ES" sz="2000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(Conocido</a:t>
                      </a:r>
                      <a:r>
                        <a:rPr lang="es-ES" sz="200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por los dos</a:t>
                      </a:r>
                      <a:r>
                        <a:rPr lang="es-ES" sz="2000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Según el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reciente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informe, podemos garantizar que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el problema está solucionado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2000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(Conocido por los dos)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6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26135" y="1124744"/>
            <a:ext cx="670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D. Hay adjetivos que tienen una posición fija: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27345"/>
              </p:ext>
            </p:extLst>
          </p:nvPr>
        </p:nvGraphicFramePr>
        <p:xfrm>
          <a:off x="323528" y="1700809"/>
          <a:ext cx="8640960" cy="2712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8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66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Mejor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peor 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siempre se colocan delante del nombre.</a:t>
                      </a:r>
                    </a:p>
                    <a:p>
                      <a:pPr algn="just"/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Adjetivos que por el uso 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han establecido la posición.*</a:t>
                      </a:r>
                    </a:p>
                    <a:p>
                      <a:pPr algn="just"/>
                      <a:r>
                        <a:rPr lang="es-ES" sz="1400" b="0" baseline="0" dirty="0">
                          <a:solidFill>
                            <a:schemeClr val="tx1"/>
                          </a:solidFill>
                        </a:rPr>
                        <a:t>* Un adverbio junto al adjetivo les haría cambiar de posición</a:t>
                      </a:r>
                      <a:endParaRPr lang="es-ES" sz="1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La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mejor </a:t>
                      </a:r>
                      <a:r>
                        <a:rPr lang="es-ES" sz="2000" i="1" dirty="0"/>
                        <a:t>comida es</a:t>
                      </a:r>
                      <a:r>
                        <a:rPr lang="es-ES" sz="2000" i="1" baseline="0" dirty="0"/>
                        <a:t> la de mi madre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mejor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amigo vive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Valencia.</a:t>
                      </a:r>
                    </a:p>
                    <a:p>
                      <a:endParaRPr lang="es-ES" sz="200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2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Posee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una </a:t>
                      </a:r>
                      <a:r>
                        <a:rPr lang="es-ES" sz="2000" b="1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cuantiosa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fortuna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joyas.*</a:t>
                      </a:r>
                    </a:p>
                    <a:p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Guarda una </a:t>
                      </a:r>
                      <a:r>
                        <a:rPr lang="es-ES" sz="2000" b="1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gran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semejanza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 su abuela.*</a:t>
                      </a:r>
                    </a:p>
                    <a:p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Posee la</a:t>
                      </a:r>
                      <a:r>
                        <a:rPr lang="es-ES" sz="2000" b="1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fortuna </a:t>
                      </a:r>
                      <a:r>
                        <a:rPr lang="es-ES" sz="2000" b="1" i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más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cuantiosa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conocida en joyas.</a:t>
                      </a:r>
                    </a:p>
                    <a:p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Guarda una </a:t>
                      </a:r>
                      <a:r>
                        <a:rPr lang="es-ES" sz="2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semejanza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muy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grande</a:t>
                      </a:r>
                      <a:r>
                        <a:rPr lang="es-ES" sz="2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 su abuela.</a:t>
                      </a:r>
                      <a:endParaRPr lang="es-ES" sz="20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04808"/>
              </p:ext>
            </p:extLst>
          </p:nvPr>
        </p:nvGraphicFramePr>
        <p:xfrm>
          <a:off x="323528" y="4437112"/>
          <a:ext cx="8424936" cy="228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047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113">
                <a:tc>
                  <a:txBody>
                    <a:bodyPr/>
                    <a:lstStyle/>
                    <a:p>
                      <a:pPr algn="just"/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Adjetivos de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procedencia, 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siempre detrás del nombre.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Adjetivos que por el uso 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</a:rPr>
                        <a:t>han establecido la posición.</a:t>
                      </a:r>
                      <a:endParaRPr lang="es-ES" sz="14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i="1" dirty="0"/>
                        <a:t>El presidente </a:t>
                      </a:r>
                      <a:r>
                        <a:rPr lang="es-ES" sz="2000" b="1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catalán</a:t>
                      </a:r>
                      <a:r>
                        <a:rPr lang="es-ES" sz="2000" i="1" dirty="0"/>
                        <a:t> dará una rueda de prensa.</a:t>
                      </a:r>
                    </a:p>
                    <a:p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plátano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canario</a:t>
                      </a:r>
                      <a:r>
                        <a:rPr lang="es-ES" sz="2000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 el más sabroso.</a:t>
                      </a:r>
                    </a:p>
                    <a:p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discurso </a:t>
                      </a:r>
                      <a:r>
                        <a:rPr lang="es-ES" sz="2000" b="1" i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papal</a:t>
                      </a:r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 sido muy comentado.</a:t>
                      </a:r>
                    </a:p>
                    <a:p>
                      <a:r>
                        <a:rPr lang="es-E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Esto es un auténtico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paraíso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terrenal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 </a:t>
                      </a:r>
                      <a:r>
                        <a:rPr lang="es-ES" sz="2000" b="1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revista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bimensual</a:t>
                      </a:r>
                      <a:r>
                        <a:rPr lang="es-ES" sz="20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sólo se puede encontrar en los quioscos.</a:t>
                      </a:r>
                      <a:endParaRPr lang="es-ES" sz="2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Tema 9: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 Conectados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495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26135" y="1124744"/>
            <a:ext cx="6722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E. Algunos adjetivos </a:t>
            </a:r>
            <a:r>
              <a:rPr lang="es-ES" sz="2400" b="1" dirty="0"/>
              <a:t>cambian de significado </a:t>
            </a:r>
            <a:r>
              <a:rPr lang="es-ES" sz="2400" dirty="0"/>
              <a:t>si aparecen delante o detrás: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34258"/>
              </p:ext>
            </p:extLst>
          </p:nvPr>
        </p:nvGraphicFramePr>
        <p:xfrm>
          <a:off x="248504" y="2564904"/>
          <a:ext cx="8640960" cy="14629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Cotilla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, chismoso.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Este director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curioso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no para de preguntar por la vida de todos.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Peculiar, interesante.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Este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curioso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director no es como el resto</a:t>
                      </a:r>
                      <a:r>
                        <a:rPr lang="es-ES" sz="1800" b="0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Creo que me gustará.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1 Rectángulo redondeado"/>
          <p:cNvSpPr/>
          <p:nvPr/>
        </p:nvSpPr>
        <p:spPr>
          <a:xfrm>
            <a:off x="395536" y="1955741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CURIOSO/A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95536" y="4221088"/>
            <a:ext cx="1368152" cy="465147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GRANDE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31493"/>
              </p:ext>
            </p:extLst>
          </p:nvPr>
        </p:nvGraphicFramePr>
        <p:xfrm>
          <a:off x="239393" y="4941168"/>
          <a:ext cx="8640960" cy="14629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972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2"/>
                          </a:solidFill>
                        </a:rPr>
                        <a:t>DELANTE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accent1"/>
                          </a:solidFill>
                        </a:rPr>
                        <a:t>DETRÁS</a:t>
                      </a:r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194">
                <a:tc>
                  <a:txBody>
                    <a:bodyPr/>
                    <a:lstStyle/>
                    <a:p>
                      <a:r>
                        <a:rPr lang="es-ES" sz="2000" b="1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Magnífico, estupendo.</a:t>
                      </a:r>
                    </a:p>
                    <a:p>
                      <a:pPr algn="just"/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 un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gran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programa que te ahorrará mucho trabajo.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</a:t>
                      </a:r>
                      <a:r>
                        <a:rPr lang="es-ES" sz="2000" b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tamaño considerable.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Es un programa </a:t>
                      </a:r>
                      <a:r>
                        <a:rPr lang="es-ES" sz="1800" b="1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grande, </a:t>
                      </a:r>
                      <a:r>
                        <a:rPr lang="es-ES" sz="18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ocupa mucho, </a:t>
                      </a:r>
                      <a:r>
                        <a:rPr lang="es-ES" sz="1800" b="0" i="1" baseline="0" dirty="0">
                          <a:solidFill>
                            <a:schemeClr val="tx1"/>
                          </a:solidFill>
                        </a:rPr>
                        <a:t>y no te cabrá en este USB.</a:t>
                      </a:r>
                      <a:endParaRPr lang="es-E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Personalizado 2">
      <a:dk1>
        <a:sysClr val="windowText" lastClr="000000"/>
      </a:dk1>
      <a:lt1>
        <a:srgbClr val="D6EC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1947</Words>
  <Application>Microsoft Office PowerPoint</Application>
  <PresentationFormat>On-screen Show (4:3)</PresentationFormat>
  <Paragraphs>233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Arial Rounded MT Bold</vt:lpstr>
      <vt:lpstr>Calibri</vt:lpstr>
      <vt:lpstr>Tema de Office</vt:lpstr>
      <vt:lpstr>Tema 9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  <vt:lpstr>Tema 9: Conectados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En las ondas</dc:title>
  <dc:creator>Vanesa</dc:creator>
  <cp:lastModifiedBy>jesus gustavo lozano antolin</cp:lastModifiedBy>
  <cp:revision>168</cp:revision>
  <dcterms:created xsi:type="dcterms:W3CDTF">2014-03-22T12:11:25Z</dcterms:created>
  <dcterms:modified xsi:type="dcterms:W3CDTF">2023-11-02T04:33:46Z</dcterms:modified>
</cp:coreProperties>
</file>